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75637C5-E5BB-40A7-A017-EAB09C5DAD99}" type="datetimeFigureOut">
              <a:rPr lang="ru-RU" smtClean="0"/>
              <a:t>02.01.2023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3557984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5637C5-E5BB-40A7-A017-EAB09C5DAD99}" type="datetimeFigureOut">
              <a:rPr lang="ru-RU" smtClean="0"/>
              <a:t>02.01.2023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273611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5637C5-E5BB-40A7-A017-EAB09C5DAD99}" type="datetimeFigureOut">
              <a:rPr lang="ru-RU" smtClean="0"/>
              <a:t>02.01.2023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2709789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5637C5-E5BB-40A7-A017-EAB09C5DAD99}" type="datetimeFigureOut">
              <a:rPr lang="ru-RU" smtClean="0"/>
              <a:t>02.01.2023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241152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75637C5-E5BB-40A7-A017-EAB09C5DAD99}" type="datetimeFigureOut">
              <a:rPr lang="ru-RU" smtClean="0"/>
              <a:t>02.01.2023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2833908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75637C5-E5BB-40A7-A017-EAB09C5DAD99}" type="datetimeFigureOut">
              <a:rPr lang="ru-RU" smtClean="0"/>
              <a:t>02.01.2023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4224803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75637C5-E5BB-40A7-A017-EAB09C5DAD99}" type="datetimeFigureOut">
              <a:rPr lang="ru-RU" smtClean="0"/>
              <a:t>02.01.2023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80435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75637C5-E5BB-40A7-A017-EAB09C5DAD99}" type="datetimeFigureOut">
              <a:rPr lang="ru-RU" smtClean="0"/>
              <a:t>02.01.2023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2500446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5637C5-E5BB-40A7-A017-EAB09C5DAD99}" type="datetimeFigureOut">
              <a:rPr lang="ru-RU" smtClean="0"/>
              <a:t>02.01.2023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405148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5637C5-E5BB-40A7-A017-EAB09C5DAD99}" type="datetimeFigureOut">
              <a:rPr lang="ru-RU" smtClean="0"/>
              <a:t>02.01.2023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428998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5637C5-E5BB-40A7-A017-EAB09C5DAD99}" type="datetimeFigureOut">
              <a:rPr lang="ru-RU" smtClean="0"/>
              <a:t>02.01.2023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4E12C2-A43E-4485-BF69-E276BCD466B4}" type="slidenum">
              <a:rPr lang="ru-RU" smtClean="0"/>
              <a:t>‹#›</a:t>
            </a:fld>
            <a:endParaRPr lang="ru-RU"/>
          </a:p>
        </p:txBody>
      </p:sp>
    </p:spTree>
    <p:extLst>
      <p:ext uri="{BB962C8B-B14F-4D97-AF65-F5344CB8AC3E}">
        <p14:creationId xmlns:p14="http://schemas.microsoft.com/office/powerpoint/2010/main" val="675849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637C5-E5BB-40A7-A017-EAB09C5DAD99}" type="datetimeFigureOut">
              <a:rPr lang="ru-RU" smtClean="0"/>
              <a:t>02.01.2023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E12C2-A43E-4485-BF69-E276BCD466B4}" type="slidenum">
              <a:rPr lang="ru-RU" smtClean="0"/>
              <a:t>‹#›</a:t>
            </a:fld>
            <a:endParaRPr lang="ru-RU"/>
          </a:p>
        </p:txBody>
      </p:sp>
    </p:spTree>
    <p:extLst>
      <p:ext uri="{BB962C8B-B14F-4D97-AF65-F5344CB8AC3E}">
        <p14:creationId xmlns:p14="http://schemas.microsoft.com/office/powerpoint/2010/main" val="261016160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thinglink.com/" TargetMode="External"/><Relationship Id="rId3" Type="http://schemas.microsoft.com/office/2007/relationships/hdphoto" Target="../media/hdphoto1.wdp"/><Relationship Id="rId7" Type="http://schemas.openxmlformats.org/officeDocument/2006/relationships/hyperlink" Target="https://izi.travel/ru"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insertlearning.com/" TargetMode="External"/><Relationship Id="rId5" Type="http://schemas.openxmlformats.org/officeDocument/2006/relationships/hyperlink" Target="https://www.bookwidgets.com/" TargetMode="External"/><Relationship Id="rId4" Type="http://schemas.openxmlformats.org/officeDocument/2006/relationships/hyperlink" Target="https://learningapps.org/" TargetMode="External"/><Relationship Id="rId9" Type="http://schemas.openxmlformats.org/officeDocument/2006/relationships/hyperlink" Target="https://edgorum.com/"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quillionz.com/" TargetMode="External"/><Relationship Id="rId3" Type="http://schemas.microsoft.com/office/2007/relationships/hdphoto" Target="../media/hdphoto1.wdp"/><Relationship Id="rId7" Type="http://schemas.openxmlformats.org/officeDocument/2006/relationships/hyperlink" Target="https://wordwall.net/ru"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genially.com/" TargetMode="External"/><Relationship Id="rId5" Type="http://schemas.openxmlformats.org/officeDocument/2006/relationships/hyperlink" Target="https://www.proprofs.com/" TargetMode="External"/><Relationship Id="rId4" Type="http://schemas.openxmlformats.org/officeDocument/2006/relationships/hyperlink" Target="https://www.playfactile.com/" TargetMode="External"/><Relationship Id="rId9" Type="http://schemas.openxmlformats.org/officeDocument/2006/relationships/hyperlink" Target="https://ru.padlet.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getkahoot.com/" TargetMode="External"/><Relationship Id="rId13" Type="http://schemas.openxmlformats.org/officeDocument/2006/relationships/hyperlink" Target="https://vk.com/away.php?to=http://rebus1.com/&amp;cc_key=" TargetMode="External"/><Relationship Id="rId3" Type="http://schemas.microsoft.com/office/2007/relationships/hdphoto" Target="../media/hdphoto1.wdp"/><Relationship Id="rId7" Type="http://schemas.openxmlformats.org/officeDocument/2006/relationships/hyperlink" Target="https://pickerwheel.com/" TargetMode="External"/><Relationship Id="rId12" Type="http://schemas.openxmlformats.org/officeDocument/2006/relationships/hyperlink" Target="https://learningapps.org/"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jamboard.google.com/" TargetMode="External"/><Relationship Id="rId11" Type="http://schemas.openxmlformats.org/officeDocument/2006/relationships/hyperlink" Target="http://www.qrstuff.com/" TargetMode="External"/><Relationship Id="rId5" Type="http://schemas.openxmlformats.org/officeDocument/2006/relationships/hyperlink" Target="https://qazmath.net/" TargetMode="External"/><Relationship Id="rId10" Type="http://schemas.openxmlformats.org/officeDocument/2006/relationships/hyperlink" Target="http://www.triventy.com/" TargetMode="External"/><Relationship Id="rId4" Type="http://schemas.openxmlformats.org/officeDocument/2006/relationships/hyperlink" Target="https://plickers.com/" TargetMode="External"/><Relationship Id="rId9" Type="http://schemas.openxmlformats.org/officeDocument/2006/relationships/hyperlink" Target="https://www.zipgrade.com/" TargetMode="External"/><Relationship Id="rId14" Type="http://schemas.openxmlformats.org/officeDocument/2006/relationships/hyperlink" Target="https://vk.com/away.php?to=http://www.agoogleaday.com/&amp;cc_key="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learnenglishkids.britishcouncil.org/en/" TargetMode="External"/><Relationship Id="rId13" Type="http://schemas.openxmlformats.org/officeDocument/2006/relationships/hyperlink" Target="https://vk.com/away.php?to=https://www.powtoon.com/&amp;cc_key=" TargetMode="External"/><Relationship Id="rId3" Type="http://schemas.microsoft.com/office/2007/relationships/hdphoto" Target="../media/hdphoto1.wdp"/><Relationship Id="rId7" Type="http://schemas.openxmlformats.org/officeDocument/2006/relationships/hyperlink" Target="https://vk.com/away.php?to=http://learnenglish.britishcouncil.org/en/&amp;cc_key=" TargetMode="External"/><Relationship Id="rId12" Type="http://schemas.openxmlformats.org/officeDocument/2006/relationships/hyperlink" Target="https://vk.com/away.php?to=https://teacher.foxford.ru/&amp;cc_key="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vk.com/away.php?to=https://lecta.ru/teacher&amp;cc_key=" TargetMode="External"/><Relationship Id="rId11" Type="http://schemas.openxmlformats.org/officeDocument/2006/relationships/hyperlink" Target="https://vk.com/away.php?to=https://www.canva.com/&amp;cc_key=" TargetMode="External"/><Relationship Id="rId5" Type="http://schemas.openxmlformats.org/officeDocument/2006/relationships/hyperlink" Target="https://vk.com/away.php?to=https://interneturok.ru/&amp;cc_key=" TargetMode="External"/><Relationship Id="rId10" Type="http://schemas.openxmlformats.org/officeDocument/2006/relationships/hyperlink" Target="https://www.youtube.com/watch?v=vaHTjD-61LM&amp;t=150s" TargetMode="External"/><Relationship Id="rId4" Type="http://schemas.openxmlformats.org/officeDocument/2006/relationships/hyperlink" Target="http://resh.edu.ru/" TargetMode="External"/><Relationship Id="rId9" Type="http://schemas.openxmlformats.org/officeDocument/2006/relationships/hyperlink" Target="https://vk.com/away.php?to=https://www.pinterest.ru/&amp;cc_key=" TargetMode="External"/><Relationship Id="rId14" Type="http://schemas.openxmlformats.org/officeDocument/2006/relationships/hyperlink" Target="https://vk.com/away.php?to=https://wordbooster.com/&amp;cc_key="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vk.com/away.php?to=https://busyteacher.org/&amp;cc_key=" TargetMode="External"/><Relationship Id="rId3" Type="http://schemas.microsoft.com/office/2007/relationships/hdphoto" Target="../media/hdphoto1.wdp"/><Relationship Id="rId7" Type="http://schemas.openxmlformats.org/officeDocument/2006/relationships/hyperlink" Target="https://vk.com/away.php?to=https://nashol.com/&amp;cc_key="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vk.com/away.php?to=http://www.alleng.ru/&amp;cc_key=" TargetMode="External"/><Relationship Id="rId11" Type="http://schemas.openxmlformats.org/officeDocument/2006/relationships/hyperlink" Target="https://vk.com/away.php?to=https://en.islcollective.com/&amp;cc_key=" TargetMode="External"/><Relationship Id="rId5" Type="http://schemas.openxmlformats.org/officeDocument/2006/relationships/hyperlink" Target="https://vk.com/away.php?to=https://www.twirpx.com/&amp;cc_key=" TargetMode="External"/><Relationship Id="rId10" Type="http://schemas.openxmlformats.org/officeDocument/2006/relationships/hyperlink" Target="https://vk.com/away.php?to=https://www.allthingstopics.com/&amp;cc_key=" TargetMode="External"/><Relationship Id="rId4" Type="http://schemas.openxmlformats.org/officeDocument/2006/relationships/hyperlink" Target="http://englishtips.org/" TargetMode="External"/><Relationship Id="rId9" Type="http://schemas.openxmlformats.org/officeDocument/2006/relationships/hyperlink" Target="https://vk.com/away.php?to=https://www.allthingsgrammar.com/&amp;cc_key="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obuchonok.ru/node/1125" TargetMode="External"/><Relationship Id="rId3" Type="http://schemas.microsoft.com/office/2007/relationships/hdphoto" Target="../media/hdphoto1.wdp"/><Relationship Id="rId7" Type="http://schemas.openxmlformats.org/officeDocument/2006/relationships/hyperlink" Target="https://ljcreate.com/es/elearning/working-with-stem/" TargetMode="External"/><Relationship Id="rId12" Type="http://schemas.openxmlformats.org/officeDocument/2006/relationships/hyperlink" Target="https://poisk-ru.ru/s18642t17.html"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www.phywe.com/ru/eksperimenty-i-nabory/laboratornye-raboty" TargetMode="External"/><Relationship Id="rId11" Type="http://schemas.openxmlformats.org/officeDocument/2006/relationships/hyperlink" Target="https://school-science.ru/2/11" TargetMode="External"/><Relationship Id="rId5" Type="http://schemas.openxmlformats.org/officeDocument/2006/relationships/hyperlink" Target="https://www.pasco.com/resources/distance-learning#hs-physics-panel" TargetMode="External"/><Relationship Id="rId10" Type="http://schemas.openxmlformats.org/officeDocument/2006/relationships/hyperlink" Target="http://vostrikov.dolgorukovo48.ru/index.php/197-temy-issledovatelskikhrabotpo-fizike" TargetMode="External"/><Relationship Id="rId4" Type="http://schemas.openxmlformats.org/officeDocument/2006/relationships/hyperlink" Target="https://www.pasco.com/subjects/highschool-physics" TargetMode="External"/><Relationship Id="rId9" Type="http://schemas.openxmlformats.org/officeDocument/2006/relationships/hyperlink" Target="https://uchitelya.com/fizika/142943-temy-proektov-po-fizike.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youtube.com/user/getaclassrus?feature=em-subs_digest" TargetMode="External"/><Relationship Id="rId3" Type="http://schemas.microsoft.com/office/2007/relationships/hdphoto" Target="../media/hdphoto1.wdp"/><Relationship Id="rId7" Type="http://schemas.openxmlformats.org/officeDocument/2006/relationships/hyperlink" Target="http://seninvg07.narod.ru/004_fiz_plakat.htm" TargetMode="External"/><Relationship Id="rId12" Type="http://schemas.openxmlformats.org/officeDocument/2006/relationships/hyperlink" Target="https://rc.nsu.ru/distance/Physics/Archives/contents.html"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interfizika.narod.ru/plakaty.html" TargetMode="External"/><Relationship Id="rId11" Type="http://schemas.openxmlformats.org/officeDocument/2006/relationships/hyperlink" Target="https://www.youtube.com/user/GTVscience" TargetMode="External"/><Relationship Id="rId5" Type="http://schemas.openxmlformats.org/officeDocument/2006/relationships/hyperlink" Target="https://olimpiada.ru/" TargetMode="External"/><Relationship Id="rId10" Type="http://schemas.openxmlformats.org/officeDocument/2006/relationships/hyperlink" Target="http://ptgtany.blogspot.com/p/blog-page_2499.html" TargetMode="External"/><Relationship Id="rId4" Type="http://schemas.openxmlformats.org/officeDocument/2006/relationships/hyperlink" Target="https://daryn.kz/kk/sample-page-2/-matol.kz" TargetMode="External"/><Relationship Id="rId9" Type="http://schemas.openxmlformats.org/officeDocument/2006/relationships/hyperlink" Target="https://www.youtube.com/user/EmpiricSchool?ob=5"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solutionfluency.com/en/downloadables/pbl-ideas-book" TargetMode="External"/><Relationship Id="rId13" Type="http://schemas.openxmlformats.org/officeDocument/2006/relationships/hyperlink" Target="http://unesdoc.unesco.org/images/0019/001929/192971e" TargetMode="External"/><Relationship Id="rId3" Type="http://schemas.openxmlformats.org/officeDocument/2006/relationships/hyperlink" Target="https://schoolsonline.britishcouncil.org/classroom-resources/list/riversworld;http:/www.riversoftheworld.org" TargetMode="External"/><Relationship Id="rId7" Type="http://schemas.openxmlformats.org/officeDocument/2006/relationships/hyperlink" Target="https://www.teachingenglish.org.uk/article/global-citizenship-englishlanguage-classroom" TargetMode="External"/><Relationship Id="rId12" Type="http://schemas.openxmlformats.org/officeDocument/2006/relationships/hyperlink" Target="http://www.innovationunit.org/wp-content/uploads/2017/04/Work-ThatMatters-Teachers-Guide-to-Project-based-Learning" TargetMode="External"/><Relationship Id="rId2" Type="http://schemas.openxmlformats.org/officeDocument/2006/relationships/hyperlink" Target="https://www.amnesty.org/en/documents/act30/2621/2015/en/265" TargetMode="External"/><Relationship Id="rId1" Type="http://schemas.openxmlformats.org/officeDocument/2006/relationships/slideLayout" Target="../slideLayouts/slideLayout1.xml"/><Relationship Id="rId6" Type="http://schemas.openxmlformats.org/officeDocument/2006/relationships/hyperlink" Target="http://www.schrockguide.net/uploads/3/9/2/2/392267/critical-thinkingworkbook" TargetMode="External"/><Relationship Id="rId11" Type="http://schemas.openxmlformats.org/officeDocument/2006/relationships/hyperlink" Target="http://www.oxfam.org.uk/education/teacher-support/tools-andguides/controversial-issues" TargetMode="External"/><Relationship Id="rId5" Type="http://schemas.openxmlformats.org/officeDocument/2006/relationships/hyperlink" Target="https://www.youtube.com/watch?v=iixwiEBiJoI&amp;list=PLyjVMFi4TYVcpWfGY_V_EKQzki2UWyuN&amp;index=10" TargetMode="External"/><Relationship Id="rId15" Type="http://schemas.microsoft.com/office/2007/relationships/hdphoto" Target="../media/hdphoto1.wdp"/><Relationship Id="rId10" Type="http://schemas.openxmlformats.org/officeDocument/2006/relationships/hyperlink" Target="https://asiasociety.org/education/teaching-global-competence-rapidlychanging-world" TargetMode="External"/><Relationship Id="rId4" Type="http://schemas.openxmlformats.org/officeDocument/2006/relationships/hyperlink" Target="https://www.globalcitizen.org/en/" TargetMode="External"/><Relationship Id="rId9" Type="http://schemas.openxmlformats.org/officeDocument/2006/relationships/hyperlink" Target="https://solutionfluency.com/en/downloadables/sf-quickstart-skills-guide" TargetMode="External"/><Relationship Id="rId1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hyperlink" Target="http://didaktor.ru/" TargetMode="External"/><Relationship Id="rId13" Type="http://schemas.openxmlformats.org/officeDocument/2006/relationships/hyperlink" Target="https://puzzle-english.com/lessons-and-exercises" TargetMode="External"/><Relationship Id="rId3" Type="http://schemas.microsoft.com/office/2007/relationships/hdphoto" Target="../media/hdphoto1.wdp"/><Relationship Id="rId7" Type="http://schemas.openxmlformats.org/officeDocument/2006/relationships/hyperlink" Target="http://pirsocenter.ru/kopilka" TargetMode="External"/><Relationship Id="rId12" Type="http://schemas.openxmlformats.org/officeDocument/2006/relationships/hyperlink" Target="https://en.islcollective.com/"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pirsocenter.ru/masterskaya" TargetMode="External"/><Relationship Id="rId11" Type="http://schemas.openxmlformats.org/officeDocument/2006/relationships/hyperlink" Target="https://wiki.nitforyou.com/encyclopedia/" TargetMode="External"/><Relationship Id="rId5" Type="http://schemas.openxmlformats.org/officeDocument/2006/relationships/hyperlink" Target="https://videouroki.net/blog/" TargetMode="External"/><Relationship Id="rId10" Type="http://schemas.openxmlformats.org/officeDocument/2006/relationships/hyperlink" Target="https://nitforyou.com/" TargetMode="External"/><Relationship Id="rId4" Type="http://schemas.openxmlformats.org/officeDocument/2006/relationships/hyperlink" Target="https://videouroki.net/" TargetMode="External"/><Relationship Id="rId9" Type="http://schemas.openxmlformats.org/officeDocument/2006/relationships/hyperlink" Target="http://didaktor.ru/category/mediadidaktika/programmno-metodicheskie-kompleksy/" TargetMode="External"/><Relationship Id="rId14" Type="http://schemas.openxmlformats.org/officeDocument/2006/relationships/hyperlink" Target="https://youlang.ru/"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prezi.com/" TargetMode="External"/><Relationship Id="rId3" Type="http://schemas.microsoft.com/office/2007/relationships/hdphoto" Target="../media/hdphoto1.wdp"/><Relationship Id="rId7" Type="http://schemas.openxmlformats.org/officeDocument/2006/relationships/hyperlink" Target="https://ru.wikipedia.org/wiki/%D0%91%D1%80%D0%B0%D1%83%D0%B7%D0%B5%D1%80"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kahoot.com/" TargetMode="External"/><Relationship Id="rId5" Type="http://schemas.openxmlformats.org/officeDocument/2006/relationships/hyperlink" Target="https://www.plickers.com/" TargetMode="External"/><Relationship Id="rId4" Type="http://schemas.openxmlformats.org/officeDocument/2006/relationships/hyperlink" Target="https://www.nearpod.com/" TargetMode="External"/><Relationship Id="rId9" Type="http://schemas.openxmlformats.org/officeDocument/2006/relationships/hyperlink" Target="https://canv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ОБРАЗОВАТЕЛЬНЫЕ СЕРВИСЫ и их использование на уроках  литературы"/>
          <p:cNvPicPr/>
          <p:nvPr/>
        </p:nvPicPr>
        <p:blipFill rotWithShape="1">
          <a:blip r:embed="rId2">
            <a:extLst>
              <a:ext uri="{28A0092B-C50C-407E-A947-70E740481C1C}">
                <a14:useLocalDpi xmlns:a14="http://schemas.microsoft.com/office/drawing/2010/main" val="0"/>
              </a:ext>
            </a:extLst>
          </a:blip>
          <a:srcRect l="14845" t="22389" r="19327"/>
          <a:stretch/>
        </p:blipFill>
        <p:spPr bwMode="auto">
          <a:xfrm>
            <a:off x="3203848" y="3068960"/>
            <a:ext cx="3456384" cy="2880320"/>
          </a:xfrm>
          <a:prstGeom prst="rect">
            <a:avLst/>
          </a:prstGeom>
          <a:noFill/>
          <a:ln>
            <a:noFill/>
          </a:ln>
          <a:extLst>
            <a:ext uri="{53640926-AAD7-44D8-BBD7-CCE9431645EC}">
              <a14:shadowObscured xmlns:a14="http://schemas.microsoft.com/office/drawing/2010/main"/>
            </a:ext>
          </a:extLst>
        </p:spPr>
      </p:pic>
      <p:sp>
        <p:nvSpPr>
          <p:cNvPr id="7" name="Поле 7"/>
          <p:cNvSpPr txBox="1"/>
          <p:nvPr/>
        </p:nvSpPr>
        <p:spPr>
          <a:xfrm>
            <a:off x="971600" y="1268760"/>
            <a:ext cx="7560840" cy="14763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kk-KZ" sz="4000" b="1" dirty="0">
                <a:solidFill>
                  <a:srgbClr val="002060"/>
                </a:solidFill>
                <a:effectLst/>
                <a:latin typeface="Times New Roman"/>
                <a:ea typeface="Calibri"/>
                <a:cs typeface="Times New Roman"/>
              </a:rPr>
              <a:t>Оқу </a:t>
            </a:r>
            <a:r>
              <a:rPr lang="kk-KZ" sz="4000" b="1" dirty="0" smtClean="0">
                <a:solidFill>
                  <a:srgbClr val="002060"/>
                </a:solidFill>
                <a:effectLst/>
                <a:latin typeface="Times New Roman"/>
                <a:ea typeface="Calibri"/>
                <a:cs typeface="Times New Roman"/>
              </a:rPr>
              <a:t>процесінде қолданылатын  </a:t>
            </a:r>
            <a:r>
              <a:rPr lang="kk-KZ" sz="4000" b="1" dirty="0">
                <a:solidFill>
                  <a:srgbClr val="002060"/>
                </a:solidFill>
                <a:effectLst/>
                <a:latin typeface="Times New Roman"/>
                <a:ea typeface="Calibri"/>
                <a:cs typeface="Times New Roman"/>
              </a:rPr>
              <a:t>платформалар мен </a:t>
            </a:r>
            <a:r>
              <a:rPr lang="kk-KZ" sz="4000" b="1" dirty="0" smtClean="0">
                <a:solidFill>
                  <a:srgbClr val="002060"/>
                </a:solidFill>
                <a:effectLst/>
                <a:latin typeface="Times New Roman"/>
                <a:ea typeface="Calibri"/>
                <a:cs typeface="Times New Roman"/>
              </a:rPr>
              <a:t>сервистер</a:t>
            </a:r>
            <a:endParaRPr lang="ru-RU" sz="2000" dirty="0">
              <a:effectLst/>
              <a:ea typeface="Calibri"/>
              <a:cs typeface="Times New Roman"/>
            </a:endParaRPr>
          </a:p>
        </p:txBody>
      </p:sp>
    </p:spTree>
    <p:extLst>
      <p:ext uri="{BB962C8B-B14F-4D97-AF65-F5344CB8AC3E}">
        <p14:creationId xmlns:p14="http://schemas.microsoft.com/office/powerpoint/2010/main" val="3404653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xmlns="" id="{CA031D06-772F-4548-BF08-72564F63F0BE}"/>
              </a:ext>
            </a:extLst>
          </p:cNvPr>
          <p:cNvSpPr/>
          <p:nvPr/>
        </p:nvSpPr>
        <p:spPr>
          <a:xfrm>
            <a:off x="200564" y="2132856"/>
            <a:ext cx="8763356" cy="4616648"/>
          </a:xfrm>
          <a:prstGeom prst="rect">
            <a:avLst/>
          </a:prstGeom>
        </p:spPr>
        <p:txBody>
          <a:bodyPr wrap="square">
            <a:spAutoFit/>
          </a:bodyPr>
          <a:lstStyle/>
          <a:p>
            <a:pPr algn="just"/>
            <a:r>
              <a:rPr lang="en-US" sz="1400" b="1" dirty="0">
                <a:solidFill>
                  <a:srgbClr val="000000"/>
                </a:solidFill>
                <a:latin typeface="Averta CY Semibold" panose="00000700000000000000" pitchFamily="50" charset="-52"/>
              </a:rPr>
              <a:t>1</a:t>
            </a:r>
            <a:r>
              <a:rPr lang="en-US" sz="1400" b="1" dirty="0">
                <a:solidFill>
                  <a:srgbClr val="000000"/>
                </a:solidFill>
                <a:latin typeface="Calibri Light" panose="020F0302020204030204" pitchFamily="34" charset="0"/>
                <a:cs typeface="Calibri Light" panose="020F0302020204030204" pitchFamily="34" charset="0"/>
              </a:rPr>
              <a:t>. </a:t>
            </a:r>
            <a:r>
              <a:rPr lang="ru-RU" sz="1400" b="1" dirty="0" err="1">
                <a:solidFill>
                  <a:srgbClr val="000000"/>
                </a:solidFill>
                <a:latin typeface="Calibri Light" panose="020F0302020204030204" pitchFamily="34" charset="0"/>
                <a:cs typeface="Calibri Light" panose="020F0302020204030204" pitchFamily="34" charset="0"/>
              </a:rPr>
              <a:t>LearningApps</a:t>
            </a:r>
            <a:r>
              <a:rPr lang="en-US" sz="1400" b="1" dirty="0">
                <a:solidFill>
                  <a:srgbClr val="000000"/>
                </a:solidFill>
                <a:latin typeface="Calibri Light" panose="020F0302020204030204" pitchFamily="34" charset="0"/>
                <a:cs typeface="Calibri Light" panose="020F0302020204030204" pitchFamily="34" charset="0"/>
              </a:rPr>
              <a:t> </a:t>
            </a:r>
            <a:r>
              <a:rPr lang="ru-RU" sz="1400" dirty="0">
                <a:solidFill>
                  <a:srgbClr val="005FCB"/>
                </a:solidFill>
                <a:latin typeface="Calibri Light" panose="020F0302020204030204" pitchFamily="34" charset="0"/>
                <a:cs typeface="Calibri Light" panose="020F0302020204030204" pitchFamily="34" charset="0"/>
                <a:hlinkClick r:id="rId4"/>
              </a:rPr>
              <a:t>https://learningapps.org</a:t>
            </a:r>
            <a:r>
              <a:rPr lang="ru-RU" sz="1400" dirty="0">
                <a:solidFill>
                  <a:srgbClr val="000000"/>
                </a:solidFill>
                <a:latin typeface="Calibri Light" panose="020F0302020204030204" pitchFamily="34" charset="0"/>
                <a:cs typeface="Calibri Light" panose="020F0302020204030204" pitchFamily="34" charset="0"/>
              </a:rPr>
              <a:t> </a:t>
            </a:r>
            <a:r>
              <a:rPr lang="kk-KZ" sz="1400" dirty="0"/>
              <a:t>Сервис жаттығулар мен ойындарды әзірлеуге арналған 21 үлгіні таңдауды ұсынады.</a:t>
            </a:r>
            <a:endParaRPr lang="ru-RU" sz="1400" b="0" i="0" dirty="0">
              <a:solidFill>
                <a:srgbClr val="000000"/>
              </a:solidFill>
              <a:effectLst/>
              <a:latin typeface="Calibri Light" panose="020F0302020204030204" pitchFamily="34" charset="0"/>
              <a:cs typeface="Calibri Light" panose="020F0302020204030204" pitchFamily="34" charset="0"/>
            </a:endParaRPr>
          </a:p>
          <a:p>
            <a:r>
              <a:rPr lang="ru-RU" sz="1400" b="1" dirty="0">
                <a:latin typeface="Calibri Light" panose="020F0302020204030204" pitchFamily="34" charset="0"/>
                <a:cs typeface="Calibri Light" panose="020F0302020204030204" pitchFamily="34" charset="0"/>
              </a:rPr>
              <a:t>2. </a:t>
            </a:r>
            <a:r>
              <a:rPr lang="ru-RU" sz="1400" b="1" dirty="0" err="1">
                <a:latin typeface="Calibri Light" panose="020F0302020204030204" pitchFamily="34" charset="0"/>
                <a:cs typeface="Calibri Light" panose="020F0302020204030204" pitchFamily="34" charset="0"/>
              </a:rPr>
              <a:t>Bookwidgets</a:t>
            </a:r>
            <a:r>
              <a:rPr lang="en-US" sz="1400" b="1"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5"/>
              </a:rPr>
              <a:t>https://www.bookwidgets.com/</a:t>
            </a:r>
            <a:r>
              <a:rPr lang="ru-RU" sz="1400" dirty="0">
                <a:latin typeface="Calibri Light" panose="020F0302020204030204" pitchFamily="34" charset="0"/>
                <a:cs typeface="Calibri Light" panose="020F0302020204030204" pitchFamily="34" charset="0"/>
              </a:rPr>
              <a:t> </a:t>
            </a:r>
            <a:r>
              <a:rPr lang="kk-KZ" sz="1400" dirty="0"/>
              <a:t>Конструктор бірқатар функцияларды ұсынады. Ол үлкен интерактивті оқулықтарды жасауға, сондай-ақ әрбір модульді бөлек пайдалануға қолайлы</a:t>
            </a:r>
            <a:r>
              <a:rPr lang="kk-KZ" sz="1400" dirty="0" smtClean="0"/>
              <a:t>.</a:t>
            </a:r>
          </a:p>
          <a:p>
            <a:endParaRPr lang="ru-RU" sz="1400" dirty="0">
              <a:latin typeface="Calibri Light" panose="020F0302020204030204" pitchFamily="34" charset="0"/>
              <a:cs typeface="Calibri Light" panose="020F0302020204030204" pitchFamily="34" charset="0"/>
            </a:endParaRPr>
          </a:p>
          <a:p>
            <a:r>
              <a:rPr lang="ru-RU" sz="1400" b="1" dirty="0">
                <a:latin typeface="Calibri Light" panose="020F0302020204030204" pitchFamily="34" charset="0"/>
                <a:cs typeface="Calibri Light" panose="020F0302020204030204" pitchFamily="34" charset="0"/>
              </a:rPr>
              <a:t>3. </a:t>
            </a:r>
            <a:r>
              <a:rPr lang="en-US" sz="1400" b="1" dirty="0" err="1">
                <a:latin typeface="Calibri Light" panose="020F0302020204030204" pitchFamily="34" charset="0"/>
                <a:cs typeface="Calibri Light" panose="020F0302020204030204" pitchFamily="34" charset="0"/>
              </a:rPr>
              <a:t>InsertLearning</a:t>
            </a:r>
            <a:r>
              <a:rPr lang="ru-RU" sz="1400" b="1" dirty="0">
                <a:latin typeface="Calibri Light" panose="020F0302020204030204" pitchFamily="34" charset="0"/>
                <a:cs typeface="Calibri Light" panose="020F0302020204030204" pitchFamily="34" charset="0"/>
              </a:rPr>
              <a:t> </a:t>
            </a:r>
            <a:r>
              <a:rPr lang="en-US" sz="1400" b="1"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6"/>
              </a:rPr>
              <a:t>https://insertlearning.com/</a:t>
            </a:r>
            <a:r>
              <a:rPr lang="ru-RU" sz="1400" dirty="0">
                <a:latin typeface="Calibri Light" panose="020F0302020204030204" pitchFamily="34" charset="0"/>
                <a:cs typeface="Calibri Light" panose="020F0302020204030204" pitchFamily="34" charset="0"/>
              </a:rPr>
              <a:t> </a:t>
            </a:r>
            <a:r>
              <a:rPr lang="kk-KZ" sz="1400" dirty="0"/>
              <a:t>Оның көмегімен кез келген сайт интерактивті сабаққа айналады. Ол үшін кеңейтімді орнату керек, негізінде сабақ өткізгіңіз келетін сайт пен мәтінді таңдап, кеңейтімді қосып, тапсырмаларды ойлауды бастау керек.</a:t>
            </a:r>
            <a:endParaRPr lang="en-US" sz="1400" dirty="0">
              <a:latin typeface="Calibri Light" panose="020F0302020204030204" pitchFamily="34" charset="0"/>
              <a:cs typeface="Calibri Light" panose="020F0302020204030204" pitchFamily="34" charset="0"/>
            </a:endParaRPr>
          </a:p>
          <a:p>
            <a:endParaRPr lang="ru-RU" sz="1400" dirty="0">
              <a:latin typeface="Calibri Light" panose="020F0302020204030204" pitchFamily="34" charset="0"/>
              <a:cs typeface="Calibri Light" panose="020F0302020204030204" pitchFamily="34" charset="0"/>
            </a:endParaRPr>
          </a:p>
          <a:p>
            <a:r>
              <a:rPr lang="ru-RU" sz="1400" dirty="0">
                <a:latin typeface="Calibri Light" panose="020F0302020204030204" pitchFamily="34" charset="0"/>
                <a:cs typeface="Calibri Light" panose="020F0302020204030204" pitchFamily="34" charset="0"/>
              </a:rPr>
              <a:t>4. </a:t>
            </a:r>
            <a:r>
              <a:rPr lang="en-US" sz="1400" b="1" dirty="0">
                <a:latin typeface="Calibri Light" panose="020F0302020204030204" pitchFamily="34" charset="0"/>
                <a:cs typeface="Calibri Light" panose="020F0302020204030204" pitchFamily="34" charset="0"/>
              </a:rPr>
              <a:t>Izi.travel </a:t>
            </a:r>
            <a:r>
              <a:rPr lang="en-US" sz="1400" dirty="0">
                <a:latin typeface="Calibri Light" panose="020F0302020204030204" pitchFamily="34" charset="0"/>
                <a:cs typeface="Calibri Light" panose="020F0302020204030204" pitchFamily="34" charset="0"/>
                <a:hlinkClick r:id="rId7"/>
              </a:rPr>
              <a:t>https://izi.travel/ru</a:t>
            </a:r>
            <a:r>
              <a:rPr lang="ru-RU" sz="1400" dirty="0">
                <a:latin typeface="Calibri Light" panose="020F0302020204030204" pitchFamily="34" charset="0"/>
                <a:cs typeface="Calibri Light" panose="020F0302020204030204" pitchFamily="34" charset="0"/>
              </a:rPr>
              <a:t> </a:t>
            </a:r>
            <a:r>
              <a:rPr lang="kk-KZ" sz="1400" dirty="0"/>
              <a:t>Виртуалды мұражай, көрмелер, аудиокітаптар, турлар мен квесттер жасауға болатын тегін қызмет. Осы маршруттардың әрқайсысына сұрақтар немесе тапсырмалар қосуға болады, бұл саяхатты интерактивті етеді.</a:t>
            </a:r>
            <a:endParaRPr lang="en-US" sz="1400" dirty="0">
              <a:latin typeface="Calibri Light" panose="020F0302020204030204" pitchFamily="34" charset="0"/>
              <a:cs typeface="Calibri Light" panose="020F0302020204030204" pitchFamily="34" charset="0"/>
            </a:endParaRPr>
          </a:p>
          <a:p>
            <a:endParaRPr lang="ru-RU" sz="1400" dirty="0">
              <a:latin typeface="Calibri Light" panose="020F0302020204030204" pitchFamily="34" charset="0"/>
              <a:cs typeface="Calibri Light" panose="020F0302020204030204" pitchFamily="34" charset="0"/>
            </a:endParaRPr>
          </a:p>
          <a:p>
            <a:r>
              <a:rPr lang="ru-RU" sz="1400" dirty="0">
                <a:latin typeface="Calibri Light" panose="020F0302020204030204" pitchFamily="34" charset="0"/>
                <a:cs typeface="Calibri Light" panose="020F0302020204030204" pitchFamily="34" charset="0"/>
              </a:rPr>
              <a:t>5. </a:t>
            </a:r>
            <a:r>
              <a:rPr lang="en-US" sz="1400" b="1" dirty="0" err="1">
                <a:latin typeface="Calibri Light" panose="020F0302020204030204" pitchFamily="34" charset="0"/>
                <a:cs typeface="Calibri Light" panose="020F0302020204030204" pitchFamily="34" charset="0"/>
              </a:rPr>
              <a:t>Thinglink</a:t>
            </a:r>
            <a:r>
              <a:rPr lang="en-US" sz="1400" b="1"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8"/>
              </a:rPr>
              <a:t>http://www.thinglink.com/</a:t>
            </a:r>
            <a:r>
              <a:rPr lang="ru-RU" sz="1400" dirty="0">
                <a:latin typeface="Calibri Light" panose="020F0302020204030204" pitchFamily="34" charset="0"/>
                <a:cs typeface="Calibri Light" panose="020F0302020204030204" pitchFamily="34" charset="0"/>
              </a:rPr>
              <a:t> </a:t>
            </a:r>
            <a:r>
              <a:rPr lang="kk-KZ" sz="1400" dirty="0"/>
              <a:t>Бұл платформа аудио, бейне, карта, мәтін және сұрақтар қосуға мүмкіндік береді. Сонымен қатар сабақтың блок-схемасын құруға, тақырып бойынша материал жинауға және экскурсия ұйымдастыруға болады.</a:t>
            </a:r>
            <a:r>
              <a:rPr lang="ru-RU" sz="1400" dirty="0" smtClean="0">
                <a:latin typeface="Calibri Light" panose="020F0302020204030204" pitchFamily="34" charset="0"/>
                <a:cs typeface="Calibri Light" panose="020F0302020204030204" pitchFamily="34" charset="0"/>
              </a:rPr>
              <a:t> </a:t>
            </a:r>
            <a:endParaRPr lang="en-US" sz="1400" dirty="0">
              <a:latin typeface="Calibri Light" panose="020F0302020204030204" pitchFamily="34" charset="0"/>
              <a:cs typeface="Calibri Light" panose="020F0302020204030204" pitchFamily="34" charset="0"/>
            </a:endParaRPr>
          </a:p>
          <a:p>
            <a:endParaRPr lang="ru-RU" sz="1400" dirty="0">
              <a:latin typeface="Calibri Light" panose="020F0302020204030204" pitchFamily="34" charset="0"/>
              <a:cs typeface="Calibri Light" panose="020F0302020204030204" pitchFamily="34" charset="0"/>
            </a:endParaRPr>
          </a:p>
          <a:p>
            <a:r>
              <a:rPr lang="ru-RU" sz="1400" b="1" dirty="0">
                <a:latin typeface="Calibri Light" panose="020F0302020204030204" pitchFamily="34" charset="0"/>
                <a:cs typeface="Calibri Light" panose="020F0302020204030204" pitchFamily="34" charset="0"/>
              </a:rPr>
              <a:t>6. </a:t>
            </a:r>
            <a:r>
              <a:rPr lang="ru-RU" sz="1400" b="1" dirty="0" err="1">
                <a:latin typeface="Calibri Light" panose="020F0302020204030204" pitchFamily="34" charset="0"/>
                <a:cs typeface="Calibri Light" panose="020F0302020204030204" pitchFamily="34" charset="0"/>
              </a:rPr>
              <a:t>EdForum</a:t>
            </a:r>
            <a:r>
              <a:rPr lang="en-US" sz="1400" b="1"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9"/>
              </a:rPr>
              <a:t>https://edgorum.com</a:t>
            </a:r>
            <a:r>
              <a:rPr lang="en-US" sz="1400" dirty="0">
                <a:latin typeface="Calibri Light" panose="020F0302020204030204" pitchFamily="34" charset="0"/>
                <a:cs typeface="Calibri Light" panose="020F0302020204030204" pitchFamily="34" charset="0"/>
              </a:rPr>
              <a:t> </a:t>
            </a:r>
            <a:r>
              <a:rPr lang="kk-KZ" sz="1400" dirty="0"/>
              <a:t>осы платформаны пайдалана отырып, сіз PDF, docx, pptx пішімінен интерактивті жұмыс парақтарын жасай аласыз. Файлды жүктеп салыңыз және қажетті жаттығуларды қосу арқылы оны өмірге келтіру процесін бастаңыз.</a:t>
            </a:r>
            <a:endParaRPr lang="en-US" sz="1400" dirty="0">
              <a:latin typeface="Calibri Light" panose="020F0302020204030204" pitchFamily="34" charset="0"/>
              <a:cs typeface="Calibri Light" panose="020F0302020204030204" pitchFamily="34" charset="0"/>
            </a:endParaRPr>
          </a:p>
          <a:p>
            <a:endParaRPr lang="ru-RU" sz="1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181396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xmlns="" id="{CA031D06-772F-4548-BF08-72564F63F0BE}"/>
              </a:ext>
            </a:extLst>
          </p:cNvPr>
          <p:cNvSpPr/>
          <p:nvPr/>
        </p:nvSpPr>
        <p:spPr>
          <a:xfrm>
            <a:off x="201133" y="1772816"/>
            <a:ext cx="8763356" cy="4616648"/>
          </a:xfrm>
          <a:prstGeom prst="rect">
            <a:avLst/>
          </a:prstGeom>
        </p:spPr>
        <p:txBody>
          <a:bodyPr wrap="square">
            <a:spAutoFit/>
          </a:bodyPr>
          <a:lstStyle/>
          <a:p>
            <a:pPr fontAlgn="base"/>
            <a:r>
              <a:rPr lang="ru-RU" sz="1400" dirty="0" smtClean="0">
                <a:latin typeface="Calibri Light" panose="020F0302020204030204" pitchFamily="34" charset="0"/>
                <a:cs typeface="Calibri Light" panose="020F0302020204030204" pitchFamily="34" charset="0"/>
              </a:rPr>
              <a:t>7</a:t>
            </a:r>
            <a:r>
              <a:rPr lang="ru-RU" sz="1400" dirty="0">
                <a:latin typeface="Calibri Light" panose="020F0302020204030204" pitchFamily="34" charset="0"/>
                <a:cs typeface="Calibri Light" panose="020F0302020204030204" pitchFamily="34" charset="0"/>
              </a:rPr>
              <a:t>. </a:t>
            </a:r>
            <a:r>
              <a:rPr lang="ru-RU" sz="1400" dirty="0" err="1">
                <a:latin typeface="Calibri Light" panose="020F0302020204030204" pitchFamily="34" charset="0"/>
                <a:cs typeface="Calibri Light" panose="020F0302020204030204" pitchFamily="34" charset="0"/>
              </a:rPr>
              <a:t>Factile</a:t>
            </a:r>
            <a:r>
              <a:rPr lang="en-US" sz="1400" dirty="0">
                <a:latin typeface="Calibri Light" panose="020F0302020204030204" pitchFamily="34" charset="0"/>
                <a:cs typeface="Calibri Light" panose="020F0302020204030204" pitchFamily="34" charset="0"/>
              </a:rPr>
              <a:t> </a:t>
            </a:r>
            <a:r>
              <a:rPr lang="ru-RU" sz="1400" dirty="0">
                <a:latin typeface="Calibri Light" panose="020F0302020204030204" pitchFamily="34" charset="0"/>
                <a:cs typeface="Calibri Light" panose="020F0302020204030204" pitchFamily="34" charset="0"/>
                <a:hlinkClick r:id="rId4"/>
              </a:rPr>
              <a:t>https://www.playfactile.com</a:t>
            </a:r>
            <a:r>
              <a:rPr lang="ru-RU" sz="1400" dirty="0">
                <a:latin typeface="Calibri Light" panose="020F0302020204030204" pitchFamily="34" charset="0"/>
                <a:cs typeface="Calibri Light" panose="020F0302020204030204" pitchFamily="34" charset="0"/>
              </a:rPr>
              <a:t> </a:t>
            </a:r>
            <a:r>
              <a:rPr lang="kk-KZ" sz="1400" dirty="0"/>
              <a:t>«Өз ойыны» немесе «Кім миллионер болғысы келеді» принципіне негізделген викториналарды құруға арналған онлайн қызметі.</a:t>
            </a:r>
            <a:endParaRPr lang="en-US" sz="1400" dirty="0">
              <a:latin typeface="Calibri Light" panose="020F0302020204030204" pitchFamily="34" charset="0"/>
              <a:cs typeface="Calibri Light" panose="020F0302020204030204" pitchFamily="34" charset="0"/>
            </a:endParaRPr>
          </a:p>
          <a:p>
            <a:pPr fontAlgn="base"/>
            <a:endParaRPr lang="ru-RU" sz="1400" dirty="0">
              <a:latin typeface="Calibri Light" panose="020F0302020204030204" pitchFamily="34" charset="0"/>
              <a:cs typeface="Calibri Light" panose="020F0302020204030204" pitchFamily="34" charset="0"/>
            </a:endParaRPr>
          </a:p>
          <a:p>
            <a:pPr fontAlgn="base"/>
            <a:r>
              <a:rPr lang="ru-RU" sz="1400" b="0" i="0" dirty="0">
                <a:solidFill>
                  <a:srgbClr val="000000"/>
                </a:solidFill>
                <a:effectLst/>
                <a:latin typeface="Calibri Light" panose="020F0302020204030204" pitchFamily="34" charset="0"/>
                <a:cs typeface="Calibri Light" panose="020F0302020204030204" pitchFamily="34" charset="0"/>
              </a:rPr>
              <a:t>8. </a:t>
            </a:r>
            <a:r>
              <a:rPr lang="ru-RU" sz="1400" b="1" dirty="0">
                <a:latin typeface="Calibri Light" panose="020F0302020204030204" pitchFamily="34" charset="0"/>
                <a:cs typeface="Calibri Light" panose="020F0302020204030204" pitchFamily="34" charset="0"/>
              </a:rPr>
              <a:t>Онлайн-конструктор </a:t>
            </a:r>
            <a:r>
              <a:rPr lang="ru-RU" sz="1400" b="1" dirty="0" err="1">
                <a:latin typeface="Calibri Light" panose="020F0302020204030204" pitchFamily="34" charset="0"/>
                <a:cs typeface="Calibri Light" panose="020F0302020204030204" pitchFamily="34" charset="0"/>
              </a:rPr>
              <a:t>ProProfs</a:t>
            </a:r>
            <a:r>
              <a:rPr lang="ru-RU"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 </a:t>
            </a:r>
            <a:r>
              <a:rPr lang="ru-RU" sz="1400" dirty="0">
                <a:latin typeface="Calibri Light" panose="020F0302020204030204" pitchFamily="34" charset="0"/>
                <a:cs typeface="Calibri Light" panose="020F0302020204030204" pitchFamily="34" charset="0"/>
                <a:hlinkClick r:id="rId5"/>
              </a:rPr>
              <a:t>https://www.proprofs.com</a:t>
            </a:r>
            <a:r>
              <a:rPr lang="ru-RU" sz="1400" dirty="0">
                <a:latin typeface="Calibri Light" panose="020F0302020204030204" pitchFamily="34" charset="0"/>
                <a:cs typeface="Calibri Light" panose="020F0302020204030204" pitchFamily="34" charset="0"/>
              </a:rPr>
              <a:t> </a:t>
            </a:r>
            <a:r>
              <a:rPr lang="kk-KZ" sz="1400" dirty="0"/>
              <a:t>тамаша функционалдығы бар онлайн қызмет. Сіз тесттер, басқатырғыштар, кроссвордтар және т.б. жасай аласыз. Үлгілер негізінде әдемі тесттер мен сауалнамалар жасауға мүмкіндік береді + аналитика қол жетімді.</a:t>
            </a:r>
            <a:endParaRPr lang="en-US" sz="1400" dirty="0">
              <a:latin typeface="Calibri Light" panose="020F0302020204030204" pitchFamily="34" charset="0"/>
              <a:cs typeface="Calibri Light" panose="020F0302020204030204" pitchFamily="34" charset="0"/>
            </a:endParaRPr>
          </a:p>
          <a:p>
            <a:pPr fontAlgn="base"/>
            <a:endParaRPr lang="ru-RU" sz="1400" dirty="0">
              <a:latin typeface="Calibri Light" panose="020F0302020204030204" pitchFamily="34" charset="0"/>
              <a:cs typeface="Calibri Light" panose="020F0302020204030204" pitchFamily="34" charset="0"/>
            </a:endParaRPr>
          </a:p>
          <a:p>
            <a:pPr fontAlgn="base"/>
            <a:r>
              <a:rPr lang="en-US" sz="1400" dirty="0">
                <a:latin typeface="Calibri Light" panose="020F0302020204030204" pitchFamily="34" charset="0"/>
                <a:cs typeface="Calibri Light" panose="020F0302020204030204" pitchFamily="34" charset="0"/>
              </a:rPr>
              <a:t>9. </a:t>
            </a:r>
            <a:r>
              <a:rPr lang="ru-RU" sz="1400" dirty="0" err="1">
                <a:latin typeface="Calibri Light" panose="020F0302020204030204" pitchFamily="34" charset="0"/>
                <a:cs typeface="Calibri Light" panose="020F0302020204030204" pitchFamily="34" charset="0"/>
              </a:rPr>
              <a:t>Genially</a:t>
            </a:r>
            <a:r>
              <a:rPr lang="en-US"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6"/>
              </a:rPr>
              <a:t>https://genially.com</a:t>
            </a:r>
            <a:r>
              <a:rPr lang="en-US" sz="1400" dirty="0">
                <a:latin typeface="Calibri Light" panose="020F0302020204030204" pitchFamily="34" charset="0"/>
                <a:cs typeface="Calibri Light" panose="020F0302020204030204" pitchFamily="34" charset="0"/>
              </a:rPr>
              <a:t> </a:t>
            </a:r>
            <a:r>
              <a:rPr lang="ru-RU" sz="1400" dirty="0">
                <a:latin typeface="Calibri Light" panose="020F0302020204030204" pitchFamily="34" charset="0"/>
                <a:cs typeface="Calibri Light" panose="020F0302020204030204" pitchFamily="34" charset="0"/>
              </a:rPr>
              <a:t> </a:t>
            </a:r>
            <a:r>
              <a:rPr lang="kk-KZ" sz="1400" dirty="0"/>
              <a:t>әртүрлі визуалды контент пен интерактивті тапсырмаларды құру қызметі. Мұғалімдер оны онлайн квесттер, интерактивті плакаттар, шағын ойындар, викториналар және т.б. құру үшін белсенді пайдаланады.</a:t>
            </a:r>
            <a:endParaRPr lang="en-US" sz="1400" dirty="0">
              <a:latin typeface="Calibri Light" panose="020F0302020204030204" pitchFamily="34" charset="0"/>
              <a:cs typeface="Calibri Light" panose="020F0302020204030204" pitchFamily="34" charset="0"/>
            </a:endParaRPr>
          </a:p>
          <a:p>
            <a:pPr fontAlgn="base"/>
            <a:endParaRPr lang="ru-RU" sz="1400" dirty="0">
              <a:latin typeface="Calibri Light" panose="020F0302020204030204" pitchFamily="34" charset="0"/>
              <a:cs typeface="Calibri Light" panose="020F0302020204030204" pitchFamily="34" charset="0"/>
            </a:endParaRPr>
          </a:p>
          <a:p>
            <a:pPr algn="just"/>
            <a:r>
              <a:rPr lang="en-US" sz="1400" b="0" i="0" dirty="0">
                <a:solidFill>
                  <a:srgbClr val="000000"/>
                </a:solidFill>
                <a:effectLst/>
                <a:latin typeface="Calibri Light" panose="020F0302020204030204" pitchFamily="34" charset="0"/>
                <a:cs typeface="Calibri Light" panose="020F0302020204030204" pitchFamily="34" charset="0"/>
              </a:rPr>
              <a:t>10</a:t>
            </a:r>
            <a:r>
              <a:rPr lang="en-US" sz="1400" dirty="0">
                <a:solidFill>
                  <a:srgbClr val="000000"/>
                </a:solidFill>
                <a:latin typeface="Calibri Light" panose="020F0302020204030204" pitchFamily="34" charset="0"/>
                <a:cs typeface="Calibri Light" panose="020F0302020204030204" pitchFamily="34" charset="0"/>
              </a:rPr>
              <a:t>. </a:t>
            </a:r>
            <a:r>
              <a:rPr lang="en-US" sz="1400" dirty="0" err="1">
                <a:solidFill>
                  <a:srgbClr val="000000"/>
                </a:solidFill>
                <a:latin typeface="Calibri Light" panose="020F0302020204030204" pitchFamily="34" charset="0"/>
                <a:cs typeface="Calibri Light" panose="020F0302020204030204" pitchFamily="34" charset="0"/>
              </a:rPr>
              <a:t>Wordwall</a:t>
            </a:r>
            <a:r>
              <a:rPr lang="en-US" sz="1400" dirty="0">
                <a:solidFill>
                  <a:srgbClr val="000000"/>
                </a:solidFill>
                <a:latin typeface="Calibri Light" panose="020F0302020204030204" pitchFamily="34" charset="0"/>
                <a:cs typeface="Calibri Light" panose="020F0302020204030204" pitchFamily="34" charset="0"/>
              </a:rPr>
              <a:t> </a:t>
            </a:r>
            <a:r>
              <a:rPr lang="en-US" sz="1400" dirty="0">
                <a:solidFill>
                  <a:srgbClr val="000000"/>
                </a:solidFill>
                <a:latin typeface="Calibri Light" panose="020F0302020204030204" pitchFamily="34" charset="0"/>
                <a:cs typeface="Calibri Light" panose="020F0302020204030204" pitchFamily="34" charset="0"/>
                <a:hlinkClick r:id="rId7"/>
              </a:rPr>
              <a:t>https://wordwall.net/ru</a:t>
            </a:r>
            <a:r>
              <a:rPr lang="en-US" sz="1400" dirty="0">
                <a:solidFill>
                  <a:srgbClr val="000000"/>
                </a:solidFill>
                <a:latin typeface="Calibri Light" panose="020F0302020204030204" pitchFamily="34" charset="0"/>
                <a:cs typeface="Calibri Light" panose="020F0302020204030204" pitchFamily="34" charset="0"/>
              </a:rPr>
              <a:t> </a:t>
            </a:r>
            <a:r>
              <a:rPr lang="kk-KZ" sz="1400" dirty="0"/>
              <a:t>Бұл қызметті пайдалана отырып, интерактивті жаттығулар мен шағын ойындарды, мысалы, викториналар, сөздік ойындар, салыстырулар жасай аласыз. Мысалы, шет тілін үйрену үшін лексиканы тар тақырыптарға бөліп, жаңа сөздермен жұмыс істеуге тапсырмалар беруге болады.</a:t>
            </a:r>
            <a:endParaRPr lang="en-US" sz="1400" dirty="0">
              <a:latin typeface="Calibri Light" panose="020F0302020204030204" pitchFamily="34" charset="0"/>
              <a:cs typeface="Calibri Light" panose="020F0302020204030204" pitchFamily="34" charset="0"/>
            </a:endParaRPr>
          </a:p>
          <a:p>
            <a:pPr algn="just"/>
            <a:endParaRPr lang="en-US" sz="1400" dirty="0">
              <a:latin typeface="Calibri Light" panose="020F0302020204030204" pitchFamily="34" charset="0"/>
              <a:cs typeface="Calibri Light" panose="020F0302020204030204" pitchFamily="34" charset="0"/>
            </a:endParaRPr>
          </a:p>
          <a:p>
            <a:pPr algn="just"/>
            <a:r>
              <a:rPr lang="en-US" sz="1400" b="0" i="0" dirty="0">
                <a:solidFill>
                  <a:srgbClr val="000000"/>
                </a:solidFill>
                <a:effectLst/>
                <a:latin typeface="Calibri Light" panose="020F0302020204030204" pitchFamily="34" charset="0"/>
                <a:cs typeface="Calibri Light" panose="020F0302020204030204" pitchFamily="34" charset="0"/>
              </a:rPr>
              <a:t>11. </a:t>
            </a:r>
            <a:r>
              <a:rPr lang="en-US" sz="1400" b="0" i="0" dirty="0" err="1">
                <a:solidFill>
                  <a:srgbClr val="000000"/>
                </a:solidFill>
                <a:effectLst/>
                <a:latin typeface="Calibri Light" panose="020F0302020204030204" pitchFamily="34" charset="0"/>
                <a:cs typeface="Calibri Light" panose="020F0302020204030204" pitchFamily="34" charset="0"/>
              </a:rPr>
              <a:t>Quillionz</a:t>
            </a:r>
            <a:r>
              <a:rPr lang="en-US" sz="1400" dirty="0">
                <a:solidFill>
                  <a:srgbClr val="000000"/>
                </a:solidFill>
                <a:latin typeface="Calibri Light" panose="020F0302020204030204" pitchFamily="34" charset="0"/>
                <a:cs typeface="Calibri Light" panose="020F0302020204030204" pitchFamily="34" charset="0"/>
              </a:rPr>
              <a:t> </a:t>
            </a:r>
            <a:r>
              <a:rPr lang="en-US" sz="1400" dirty="0">
                <a:solidFill>
                  <a:srgbClr val="000000"/>
                </a:solidFill>
                <a:latin typeface="Calibri Light" panose="020F0302020204030204" pitchFamily="34" charset="0"/>
                <a:cs typeface="Calibri Light" panose="020F0302020204030204" pitchFamily="34" charset="0"/>
                <a:hlinkClick r:id="rId8"/>
              </a:rPr>
              <a:t>https://www.quillionz.com/</a:t>
            </a:r>
            <a:r>
              <a:rPr lang="en-US" sz="1400" dirty="0">
                <a:solidFill>
                  <a:srgbClr val="000000"/>
                </a:solidFill>
                <a:latin typeface="Calibri Light" panose="020F0302020204030204" pitchFamily="34" charset="0"/>
                <a:cs typeface="Calibri Light" panose="020F0302020204030204" pitchFamily="34" charset="0"/>
              </a:rPr>
              <a:t> </a:t>
            </a:r>
            <a:r>
              <a:rPr lang="kk-KZ" sz="1400" dirty="0"/>
              <a:t>Ағылшын тілі мұғалімдері үшін маңызды күндер массивтері бар пәндер мен мамандықтар бойынша тесттер әзірлеу үшін қызықты болады - мысалы, тарих, әдебиет.</a:t>
            </a:r>
            <a:endParaRPr lang="en-US" sz="1400" dirty="0" smtClean="0">
              <a:latin typeface="Calibri Light" panose="020F0302020204030204" pitchFamily="34" charset="0"/>
              <a:cs typeface="Calibri Light" panose="020F0302020204030204" pitchFamily="34" charset="0"/>
            </a:endParaRPr>
          </a:p>
          <a:p>
            <a:pPr algn="just"/>
            <a:endParaRPr lang="en-US" sz="1400" dirty="0" smtClean="0">
              <a:latin typeface="Calibri Light" panose="020F0302020204030204" pitchFamily="34" charset="0"/>
              <a:cs typeface="Calibri Light" panose="020F0302020204030204" pitchFamily="34" charset="0"/>
            </a:endParaRPr>
          </a:p>
          <a:p>
            <a:pPr algn="just"/>
            <a:r>
              <a:rPr lang="en-US" sz="1400" dirty="0" smtClean="0">
                <a:solidFill>
                  <a:srgbClr val="000000"/>
                </a:solidFill>
                <a:latin typeface="Calibri Light" panose="020F0302020204030204" pitchFamily="34" charset="0"/>
                <a:cs typeface="Calibri Light" panose="020F0302020204030204" pitchFamily="34" charset="0"/>
              </a:rPr>
              <a:t>12. </a:t>
            </a:r>
            <a:r>
              <a:rPr lang="en-US" sz="1400" dirty="0" err="1" smtClean="0">
                <a:solidFill>
                  <a:srgbClr val="000000"/>
                </a:solidFill>
                <a:latin typeface="Calibri Light" panose="020F0302020204030204" pitchFamily="34" charset="0"/>
                <a:cs typeface="Calibri Light" panose="020F0302020204030204" pitchFamily="34" charset="0"/>
              </a:rPr>
              <a:t>Padlet</a:t>
            </a:r>
            <a:r>
              <a:rPr lang="en-US" sz="1400" dirty="0" smtClean="0">
                <a:solidFill>
                  <a:srgbClr val="000000"/>
                </a:solidFill>
                <a:latin typeface="Calibri Light" panose="020F0302020204030204" pitchFamily="34" charset="0"/>
                <a:cs typeface="Calibri Light" panose="020F0302020204030204" pitchFamily="34" charset="0"/>
              </a:rPr>
              <a:t> </a:t>
            </a:r>
            <a:r>
              <a:rPr lang="en-US" sz="1400" dirty="0" smtClean="0">
                <a:solidFill>
                  <a:srgbClr val="000000"/>
                </a:solidFill>
                <a:latin typeface="Calibri Light" panose="020F0302020204030204" pitchFamily="34" charset="0"/>
                <a:cs typeface="Calibri Light" panose="020F0302020204030204" pitchFamily="34" charset="0"/>
                <a:hlinkClick r:id="rId9"/>
              </a:rPr>
              <a:t>https://ru.padlet.com/</a:t>
            </a:r>
            <a:r>
              <a:rPr lang="en-US" sz="1400" dirty="0" smtClean="0">
                <a:solidFill>
                  <a:srgbClr val="000000"/>
                </a:solidFill>
                <a:latin typeface="Calibri Light" panose="020F0302020204030204" pitchFamily="34" charset="0"/>
                <a:cs typeface="Calibri Light" panose="020F0302020204030204" pitchFamily="34" charset="0"/>
              </a:rPr>
              <a:t> </a:t>
            </a:r>
            <a:r>
              <a:rPr lang="kk-KZ" sz="1400" dirty="0"/>
              <a:t>Сервис цифрлық материалдарды жинауға және сақтауға көмектеседі - тақталар, веб-беттер жасайды. Мұғалім сабақтың тақырыптары бойынша қосымша материалдар жинақтарын жасай алады немесе ұжымдық ми шабуылдарын жүргізе алады.</a:t>
            </a:r>
            <a:endParaRPr lang="ru-RU" sz="1400" b="0" i="0" dirty="0">
              <a:solidFill>
                <a:srgbClr val="000000"/>
              </a:solidFill>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1773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6" name="Прямоугольник 5">
            <a:extLst>
              <a:ext uri="{FF2B5EF4-FFF2-40B4-BE49-F238E27FC236}">
                <a16:creationId xmlns:lc="http://schemas.openxmlformats.org/drawingml/2006/lockedCanvas" xmlns:o="urn:schemas-microsoft-com:office:office" xmlns:v="urn:schemas-microsoft-com:vml" xmlns:w10="urn:schemas-microsoft-com:office:word" xmlns:w="http://schemas.openxmlformats.org/wordprocessingml/2006/main" xmlns="" xmlns:a16="http://schemas.microsoft.com/office/drawing/2014/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74F4F09F-3F25-4880-98AE-B0C909D7A315}"/>
              </a:ext>
            </a:extLst>
          </p:cNvPr>
          <p:cNvSpPr/>
          <p:nvPr/>
        </p:nvSpPr>
        <p:spPr>
          <a:xfrm>
            <a:off x="441782" y="1772816"/>
            <a:ext cx="8280920" cy="4832092"/>
          </a:xfrm>
          <a:prstGeom prst="rect">
            <a:avLst/>
          </a:prstGeom>
        </p:spPr>
        <p:txBody>
          <a:bodyPr wrap="square">
            <a:spAutoFit/>
          </a:bodyPr>
          <a:lstStyle/>
          <a:p>
            <a:pPr>
              <a:spcAft>
                <a:spcPts val="0"/>
              </a:spcAft>
            </a:pPr>
            <a:r>
              <a:rPr lang="ru-RU" sz="1400" b="1" u="sng" kern="1200" dirty="0">
                <a:solidFill>
                  <a:srgbClr val="0000FF"/>
                </a:solidFill>
                <a:effectLst/>
                <a:latin typeface="Arial"/>
                <a:ea typeface="Times New Roman"/>
                <a:hlinkClick r:id="rId4"/>
              </a:rPr>
              <a:t>https://plickers.com/</a:t>
            </a:r>
            <a:r>
              <a:rPr lang="ru-RU" sz="1400" kern="1200" dirty="0">
                <a:solidFill>
                  <a:srgbClr val="000000"/>
                </a:solidFill>
                <a:effectLst/>
                <a:latin typeface="Arial"/>
                <a:ea typeface="Times New Roman"/>
              </a:rPr>
              <a:t> </a:t>
            </a:r>
            <a:r>
              <a:rPr lang="kk-KZ" sz="1400" kern="1200" dirty="0">
                <a:solidFill>
                  <a:srgbClr val="000000"/>
                </a:solidFill>
                <a:effectLst/>
                <a:latin typeface="Arial"/>
                <a:ea typeface="Times New Roman"/>
              </a:rPr>
              <a:t>оқушылардың сабақта алған білімін, жауаптарын код жазылған карталармен сканерлеу арқылы тексеру </a:t>
            </a:r>
            <a:endParaRPr lang="ru-RU" sz="1600" dirty="0">
              <a:effectLst/>
              <a:latin typeface="Times New Roman"/>
              <a:ea typeface="Times New Roman"/>
            </a:endParaRPr>
          </a:p>
          <a:p>
            <a:pPr>
              <a:spcAft>
                <a:spcPts val="0"/>
              </a:spcAft>
            </a:pPr>
            <a:r>
              <a:rPr lang="kk-KZ" sz="1400" b="1" u="sng" dirty="0">
                <a:solidFill>
                  <a:srgbClr val="0000FF"/>
                </a:solidFill>
                <a:effectLst/>
                <a:latin typeface="Arial"/>
                <a:ea typeface="Times New Roman"/>
                <a:hlinkClick r:id="rId5"/>
              </a:rPr>
              <a:t>https://qazmath.net/</a:t>
            </a:r>
            <a:r>
              <a:rPr lang="kk-KZ" sz="1400" b="1" dirty="0">
                <a:effectLst/>
                <a:latin typeface="Arial"/>
                <a:ea typeface="Times New Roman"/>
              </a:rPr>
              <a:t> </a:t>
            </a:r>
            <a:r>
              <a:rPr lang="kk-KZ" sz="1400" b="1" i="0" dirty="0">
                <a:solidFill>
                  <a:srgbClr val="5F6368"/>
                </a:solidFill>
                <a:effectLst/>
                <a:latin typeface="Arial"/>
                <a:ea typeface="Times New Roman"/>
              </a:rPr>
              <a:t>Қазақша</a:t>
            </a:r>
            <a:r>
              <a:rPr lang="kk-KZ" sz="1400" dirty="0">
                <a:solidFill>
                  <a:srgbClr val="4D5156"/>
                </a:solidFill>
                <a:effectLst/>
                <a:latin typeface="Arial"/>
                <a:ea typeface="Times New Roman"/>
              </a:rPr>
              <a:t> математика сайты, тегін курстар, видеосабақтар, онлайн тесттер, мұғалімдерге, оқушыларға арналған бөлім, калькулятор, кітаптар, теория, практикалық тапсырмалар қарастырылған. Мұғалім тапсырмаларды өзі құрастыруға да болады</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6"/>
              </a:rPr>
              <a:t>https://jamboard.google.com/</a:t>
            </a:r>
            <a:r>
              <a:rPr lang="kk-KZ" sz="1400" b="1" kern="1200" dirty="0">
                <a:solidFill>
                  <a:srgbClr val="000000"/>
                </a:solidFill>
                <a:effectLst/>
                <a:latin typeface="Arial"/>
                <a:ea typeface="Times New Roman"/>
              </a:rPr>
              <a:t> </a:t>
            </a:r>
            <a:r>
              <a:rPr lang="kk-KZ" sz="1400" kern="1200" dirty="0">
                <a:solidFill>
                  <a:srgbClr val="000000"/>
                </a:solidFill>
                <a:effectLst/>
                <a:latin typeface="Arial"/>
                <a:ea typeface="Times New Roman"/>
              </a:rPr>
              <a:t>көпфункциялы интерактивті тақта құруға болады, мұғалім мен оқушы тақырып бойынша материалдар салуға мүмкіндік бар</a:t>
            </a:r>
            <a:r>
              <a:rPr lang="kk-KZ" sz="1400" b="1" kern="1200" dirty="0">
                <a:solidFill>
                  <a:srgbClr val="000000"/>
                </a:solidFill>
                <a:effectLst/>
                <a:latin typeface="Arial"/>
                <a:ea typeface="Times New Roman"/>
              </a:rPr>
              <a:t>. </a:t>
            </a:r>
            <a:r>
              <a:rPr lang="kk-KZ" sz="1400" kern="1200" dirty="0">
                <a:solidFill>
                  <a:srgbClr val="000000"/>
                </a:solidFill>
                <a:effectLst/>
                <a:latin typeface="Arial"/>
                <a:ea typeface="Times New Roman"/>
              </a:rPr>
              <a:t>Бірнеше функциялы</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7"/>
              </a:rPr>
              <a:t>https://pickerwheel.com/</a:t>
            </a:r>
            <a:r>
              <a:rPr lang="kk-KZ" sz="1400" b="1" kern="1200" dirty="0">
                <a:solidFill>
                  <a:srgbClr val="000000"/>
                </a:solidFill>
                <a:effectLst/>
                <a:latin typeface="Arial"/>
                <a:ea typeface="Times New Roman"/>
              </a:rPr>
              <a:t> </a:t>
            </a:r>
            <a:r>
              <a:rPr lang="kk-KZ" sz="1400" kern="1200" dirty="0">
                <a:solidFill>
                  <a:srgbClr val="000000"/>
                </a:solidFill>
                <a:effectLst/>
                <a:latin typeface="Arial"/>
                <a:ea typeface="Times New Roman"/>
              </a:rPr>
              <a:t>- көпфункциялы генератор.  Кездейсоқ есімдерді табуға, оқушыларды топқа бөлуге тағы басқа бірнеше режімдері бар. </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8"/>
              </a:rPr>
              <a:t>https://getkahoot.com/</a:t>
            </a:r>
            <a:r>
              <a:rPr lang="kk-KZ" sz="1400" kern="1200" dirty="0">
                <a:solidFill>
                  <a:srgbClr val="000000"/>
                </a:solidFill>
                <a:effectLst/>
                <a:latin typeface="Arial"/>
                <a:ea typeface="Times New Roman"/>
              </a:rPr>
              <a:t> оқушылардың телефонды пайдалана отырып ойын түрінде тест тапсырмаларын және тағы басқа тапсырма түрлерін орындау мүмкіндігі бар. </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9"/>
              </a:rPr>
              <a:t>https://www.zipgrade.com/</a:t>
            </a:r>
            <a:r>
              <a:rPr lang="kk-KZ" sz="1400" kern="1200" dirty="0">
                <a:solidFill>
                  <a:srgbClr val="000000"/>
                </a:solidFill>
                <a:effectLst/>
                <a:latin typeface="Arial"/>
                <a:ea typeface="Times New Roman"/>
              </a:rPr>
              <a:t> Тез әрі қарапайым тест жұмыстарын жүргізу, мұнда мини тесттер құруға болады. Тест сұрақтарының максималды саны -100 , 20-50 сұраққа арналған карточкалары да бар.</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10"/>
              </a:rPr>
              <a:t>http://www.triventy.com</a:t>
            </a:r>
            <a:r>
              <a:rPr lang="kk-KZ" sz="1400" u="sng" kern="1200" dirty="0">
                <a:solidFill>
                  <a:srgbClr val="0000FF"/>
                </a:solidFill>
                <a:effectLst/>
                <a:latin typeface="Arial"/>
                <a:ea typeface="Times New Roman"/>
                <a:hlinkClick r:id="rId10"/>
              </a:rPr>
              <a:t>/</a:t>
            </a:r>
            <a:r>
              <a:rPr lang="kk-KZ" sz="1400" kern="1200" dirty="0">
                <a:solidFill>
                  <a:srgbClr val="000000"/>
                </a:solidFill>
                <a:effectLst/>
                <a:latin typeface="Arial"/>
                <a:ea typeface="Times New Roman"/>
              </a:rPr>
              <a:t> оқушылардың телефонды пайдалана отырып ойын түрінде тест тапсырмаларын және тағы басқа тапсырма түрлерін орындау мүмкіндігі бар. </a:t>
            </a:r>
            <a:r>
              <a:rPr lang="ru-RU" sz="1400" b="1" u="sng" kern="1200" dirty="0">
                <a:solidFill>
                  <a:srgbClr val="0000FF"/>
                </a:solidFill>
                <a:effectLst/>
                <a:latin typeface="Arial"/>
                <a:ea typeface="Times New Roman"/>
                <a:hlinkClick r:id="rId11"/>
              </a:rPr>
              <a:t>http://www.qrstuff.com/</a:t>
            </a:r>
            <a:r>
              <a:rPr lang="ru-RU" sz="1400" kern="1200" dirty="0">
                <a:solidFill>
                  <a:srgbClr val="000000"/>
                </a:solidFill>
                <a:effectLst/>
                <a:latin typeface="Arial"/>
                <a:ea typeface="Times New Roman"/>
              </a:rPr>
              <a:t> QR код</a:t>
            </a:r>
            <a:r>
              <a:rPr lang="kk-KZ" sz="1400" kern="1200" dirty="0">
                <a:solidFill>
                  <a:srgbClr val="000000"/>
                </a:solidFill>
                <a:effectLst/>
                <a:latin typeface="Arial"/>
                <a:ea typeface="Times New Roman"/>
              </a:rPr>
              <a:t>тар генераторы. Пайдалануға бірнеше варианты бар</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12"/>
              </a:rPr>
              <a:t>https://learningapps.org/</a:t>
            </a:r>
            <a:r>
              <a:rPr lang="kk-KZ" sz="1400" kern="1200" dirty="0">
                <a:solidFill>
                  <a:srgbClr val="000000"/>
                </a:solidFill>
                <a:effectLst/>
                <a:latin typeface="Arial"/>
                <a:ea typeface="Times New Roman"/>
              </a:rPr>
              <a:t> көптеген пәндерге арналған интерактивті жаттығулар жасауға мүмкіндік береді. Дайын  жаттығулар да бар. Мұғалім өзі құрастыруға да болады. </a:t>
            </a:r>
            <a:endParaRPr lang="ru-RU" sz="1600" dirty="0">
              <a:effectLst/>
              <a:latin typeface="Times New Roman"/>
              <a:ea typeface="Times New Roman"/>
            </a:endParaRPr>
          </a:p>
          <a:p>
            <a:pPr>
              <a:spcAft>
                <a:spcPts val="0"/>
              </a:spcAft>
            </a:pPr>
            <a:r>
              <a:rPr lang="ru-RU" sz="1400" b="1" u="sng" kern="1200" dirty="0">
                <a:solidFill>
                  <a:srgbClr val="0000FF"/>
                </a:solidFill>
                <a:effectLst/>
                <a:latin typeface="Arial"/>
                <a:ea typeface="Times New Roman"/>
                <a:hlinkClick r:id="rId13"/>
              </a:rPr>
              <a:t>http://rebus1.com/</a:t>
            </a:r>
            <a:r>
              <a:rPr lang="ru-RU" sz="1400" kern="1200" dirty="0">
                <a:solidFill>
                  <a:srgbClr val="000000"/>
                </a:solidFill>
                <a:effectLst/>
                <a:latin typeface="Arial"/>
                <a:ea typeface="Times New Roman"/>
              </a:rPr>
              <a:t> </a:t>
            </a:r>
            <a:r>
              <a:rPr lang="kk-KZ" sz="1400" kern="1200" dirty="0">
                <a:solidFill>
                  <a:srgbClr val="000000"/>
                </a:solidFill>
                <a:effectLst/>
                <a:latin typeface="Arial"/>
                <a:ea typeface="Times New Roman"/>
              </a:rPr>
              <a:t>ресбустар генераторы. Ребустар құруға арналған </a:t>
            </a:r>
            <a:endParaRPr lang="ru-RU" sz="1600" dirty="0">
              <a:effectLst/>
              <a:latin typeface="Times New Roman"/>
              <a:ea typeface="Times New Roman"/>
            </a:endParaRPr>
          </a:p>
          <a:p>
            <a:pPr>
              <a:spcAft>
                <a:spcPts val="0"/>
              </a:spcAft>
            </a:pPr>
            <a:r>
              <a:rPr lang="kk-KZ" sz="1400" b="1" u="sng" kern="1200" dirty="0">
                <a:solidFill>
                  <a:srgbClr val="0000FF"/>
                </a:solidFill>
                <a:effectLst/>
                <a:latin typeface="Arial"/>
                <a:ea typeface="Times New Roman"/>
                <a:hlinkClick r:id="rId14"/>
              </a:rPr>
              <a:t>http://www.agoogleaday.com/</a:t>
            </a:r>
            <a:r>
              <a:rPr lang="kk-KZ" sz="1400" kern="1200" dirty="0">
                <a:solidFill>
                  <a:srgbClr val="0000FF"/>
                </a:solidFill>
                <a:effectLst/>
                <a:latin typeface="Arial"/>
                <a:ea typeface="Times New Roman"/>
              </a:rPr>
              <a:t> </a:t>
            </a:r>
            <a:r>
              <a:rPr lang="kk-KZ" sz="1400" kern="1200" dirty="0">
                <a:solidFill>
                  <a:srgbClr val="000000"/>
                </a:solidFill>
                <a:effectLst/>
                <a:latin typeface="Arial"/>
                <a:ea typeface="Times New Roman"/>
              </a:rPr>
              <a:t>балаларға арналған өте қызықты ресурс . Тапсырмаларды тез дайындауға болады. Бұл сервис ақпараттарды интернеттен дұрыс таба білуге үйретеді. </a:t>
            </a:r>
            <a:endParaRPr lang="ru-RU" sz="1600" dirty="0">
              <a:effectLst/>
              <a:latin typeface="Times New Roman"/>
              <a:ea typeface="Times New Roman"/>
            </a:endParaRPr>
          </a:p>
        </p:txBody>
      </p:sp>
      <p:sp>
        <p:nvSpPr>
          <p:cNvPr id="7" name="Заголовок 1"/>
          <p:cNvSpPr txBox="1">
            <a:spLocks/>
          </p:cNvSpPr>
          <p:nvPr/>
        </p:nvSpPr>
        <p:spPr>
          <a:xfrm>
            <a:off x="1752256" y="1182266"/>
            <a:ext cx="6480720" cy="590550"/>
          </a:xfrm>
          <a:prstGeom prst="rect">
            <a:avLst/>
          </a:prstGeom>
        </p:spPr>
        <p:txBody>
          <a:bodyPr vert="horz" wrap="square" lIns="91440" tIns="45720" rIns="91440" bIns="45720" rtlCol="0" anchor="ctr">
            <a:noAutofit/>
          </a:bodyPr>
          <a:lstStyle/>
          <a:p>
            <a:pPr>
              <a:spcAft>
                <a:spcPts val="0"/>
              </a:spcAft>
            </a:pPr>
            <a:r>
              <a:rPr lang="kk-KZ" sz="1400" b="1" kern="1200" spc="30" dirty="0">
                <a:solidFill>
                  <a:srgbClr val="002060"/>
                </a:solidFill>
                <a:effectLst/>
                <a:latin typeface="Times New Roman"/>
                <a:ea typeface="Times New Roman"/>
              </a:rPr>
              <a:t>Сабақта пайдаланатын платформалар мен сервистерге сілтеме:</a:t>
            </a:r>
            <a:endParaRPr lang="ru-RU" sz="1200" dirty="0">
              <a:effectLst/>
              <a:latin typeface="Times New Roman"/>
              <a:ea typeface="Times New Roman"/>
            </a:endParaRPr>
          </a:p>
        </p:txBody>
      </p:sp>
    </p:spTree>
    <p:extLst>
      <p:ext uri="{BB962C8B-B14F-4D97-AF65-F5344CB8AC3E}">
        <p14:creationId xmlns:p14="http://schemas.microsoft.com/office/powerpoint/2010/main" val="266238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222834" y="2132856"/>
            <a:ext cx="8748464" cy="3613746"/>
          </a:xfrm>
          <a:prstGeom prst="rect">
            <a:avLst/>
          </a:prstGeom>
        </p:spPr>
        <p:txBody>
          <a:bodyPr wrap="square">
            <a:spAutoFit/>
          </a:bodyPr>
          <a:lstStyle/>
          <a:p>
            <a:pPr>
              <a:lnSpc>
                <a:spcPct val="150000"/>
              </a:lnSpc>
            </a:pPr>
            <a:r>
              <a:rPr lang="ru-RU" sz="1400" b="1" u="sng" dirty="0" smtClean="0">
                <a:latin typeface="Calibri Light" panose="020F0302020204030204" pitchFamily="34" charset="0"/>
                <a:cs typeface="Calibri Light" panose="020F0302020204030204" pitchFamily="34" charset="0"/>
                <a:hlinkClick r:id="rId4"/>
              </a:rPr>
              <a:t>http://resh.edu.ru/</a:t>
            </a:r>
            <a:r>
              <a:rPr lang="ru-RU" sz="1400" b="1" dirty="0" smtClean="0">
                <a:latin typeface="Calibri Light" panose="020F0302020204030204" pitchFamily="34" charset="0"/>
                <a:cs typeface="Calibri Light" panose="020F0302020204030204" pitchFamily="34" charset="0"/>
              </a:rPr>
              <a:t> </a:t>
            </a:r>
            <a:r>
              <a:rPr lang="kk-KZ" sz="1400" b="1" dirty="0"/>
              <a:t>бейне сабақтар, тапсырмалар, сабақ конспектілері</a:t>
            </a:r>
            <a:r>
              <a:rPr lang="kk-KZ" sz="1400" b="1" dirty="0" smtClean="0"/>
              <a:t>.</a:t>
            </a:r>
          </a:p>
          <a:p>
            <a:pPr>
              <a:lnSpc>
                <a:spcPct val="150000"/>
              </a:lnSpc>
            </a:pPr>
            <a:r>
              <a:rPr lang="ru-RU" sz="1400" b="1" u="sng" dirty="0" smtClean="0">
                <a:latin typeface="Calibri Light" panose="020F0302020204030204" pitchFamily="34" charset="0"/>
                <a:cs typeface="Calibri Light" panose="020F0302020204030204" pitchFamily="34" charset="0"/>
                <a:hlinkClick r:id="rId5"/>
              </a:rPr>
              <a:t>https://interneturok.ru/</a:t>
            </a:r>
            <a:r>
              <a:rPr lang="ru-RU" sz="1400" b="1" dirty="0" smtClean="0">
                <a:latin typeface="Calibri Light" panose="020F0302020204030204" pitchFamily="34" charset="0"/>
                <a:cs typeface="Calibri Light" panose="020F0302020204030204" pitchFamily="34" charset="0"/>
              </a:rPr>
              <a:t> </a:t>
            </a:r>
            <a:r>
              <a:rPr lang="kk-KZ" sz="1400" b="1" dirty="0"/>
              <a:t>бейне сабақтар, тапсырмалар, сабақ конспектілері.</a:t>
            </a:r>
          </a:p>
          <a:p>
            <a:pPr>
              <a:lnSpc>
                <a:spcPct val="150000"/>
              </a:lnSpc>
            </a:pPr>
            <a:r>
              <a:rPr lang="ru-RU" sz="1400" b="1" u="sng" dirty="0" smtClean="0">
                <a:latin typeface="Calibri Light" panose="020F0302020204030204" pitchFamily="34" charset="0"/>
                <a:cs typeface="Calibri Light" panose="020F0302020204030204" pitchFamily="34" charset="0"/>
                <a:hlinkClick r:id="rId6"/>
              </a:rPr>
              <a:t>https</a:t>
            </a:r>
            <a:r>
              <a:rPr lang="ru-RU" sz="1400" b="1" u="sng" dirty="0" smtClean="0">
                <a:latin typeface="Calibri Light" panose="020F0302020204030204" pitchFamily="34" charset="0"/>
                <a:cs typeface="Calibri Light" panose="020F0302020204030204" pitchFamily="34" charset="0"/>
                <a:hlinkClick r:id="rId6"/>
              </a:rPr>
              <a:t>://lecta.ru/teacher</a:t>
            </a:r>
            <a:r>
              <a:rPr lang="ru-RU" sz="1400" b="1" dirty="0" smtClean="0">
                <a:latin typeface="Calibri Light" panose="020F0302020204030204" pitchFamily="34" charset="0"/>
                <a:cs typeface="Calibri Light" panose="020F0302020204030204" pitchFamily="34" charset="0"/>
              </a:rPr>
              <a:t> </a:t>
            </a:r>
            <a:r>
              <a:rPr lang="kk-KZ" sz="1400" b="1" dirty="0"/>
              <a:t>бағдарламалар, презентациялар, тапсырмалар, сабақ конспектілері</a:t>
            </a:r>
            <a:r>
              <a:rPr lang="kk-KZ" sz="1400" b="1" dirty="0" smtClean="0"/>
              <a:t>.</a:t>
            </a:r>
          </a:p>
          <a:p>
            <a:pPr>
              <a:lnSpc>
                <a:spcPct val="150000"/>
              </a:lnSpc>
            </a:pPr>
            <a:r>
              <a:rPr lang="ru-RU" sz="1400" b="1" dirty="0" smtClean="0">
                <a:latin typeface="Calibri Light" panose="020F0302020204030204" pitchFamily="34" charset="0"/>
                <a:cs typeface="Calibri Light" panose="020F0302020204030204" pitchFamily="34" charset="0"/>
                <a:hlinkClick r:id="rId7"/>
              </a:rPr>
              <a:t>http</a:t>
            </a:r>
            <a:r>
              <a:rPr lang="ru-RU" sz="1400" b="1" dirty="0" smtClean="0">
                <a:latin typeface="Calibri Light" panose="020F0302020204030204" pitchFamily="34" charset="0"/>
                <a:cs typeface="Calibri Light" panose="020F0302020204030204" pitchFamily="34" charset="0"/>
                <a:hlinkClick r:id="rId7"/>
              </a:rPr>
              <a:t>://learnenglish.britishcouncil.org/en/</a:t>
            </a:r>
            <a:r>
              <a:rPr lang="ru-RU" sz="1400" b="1" dirty="0" smtClean="0">
                <a:latin typeface="Calibri Light" panose="020F0302020204030204" pitchFamily="34" charset="0"/>
                <a:cs typeface="Calibri Light" panose="020F0302020204030204" pitchFamily="34" charset="0"/>
              </a:rPr>
              <a:t> </a:t>
            </a:r>
            <a:r>
              <a:rPr lang="kk-KZ" sz="1400" b="1" dirty="0"/>
              <a:t>ағылшын тілі мұғалімі үшін көптеген пайдалы материалдар</a:t>
            </a:r>
            <a:r>
              <a:rPr lang="kk-KZ" sz="1400" b="1" dirty="0" smtClean="0"/>
              <a:t>.</a:t>
            </a:r>
          </a:p>
          <a:p>
            <a:pPr>
              <a:lnSpc>
                <a:spcPct val="150000"/>
              </a:lnSpc>
            </a:pPr>
            <a:r>
              <a:rPr lang="ru-RU" sz="1400" b="1" u="sng" dirty="0" smtClean="0">
                <a:latin typeface="Calibri Light" panose="020F0302020204030204" pitchFamily="34" charset="0"/>
                <a:cs typeface="Calibri Light" panose="020F0302020204030204" pitchFamily="34" charset="0"/>
                <a:hlinkClick r:id="rId8"/>
              </a:rPr>
              <a:t>http</a:t>
            </a:r>
            <a:r>
              <a:rPr lang="ru-RU" sz="1400" b="1" u="sng" dirty="0" smtClean="0">
                <a:latin typeface="Calibri Light" panose="020F0302020204030204" pitchFamily="34" charset="0"/>
                <a:cs typeface="Calibri Light" panose="020F0302020204030204" pitchFamily="34" charset="0"/>
                <a:hlinkClick r:id="rId8"/>
              </a:rPr>
              <a:t>://learnenglishkids.britishcouncil.org/en/</a:t>
            </a:r>
            <a:r>
              <a:rPr lang="ru-RU" sz="1400" b="1" dirty="0" smtClean="0">
                <a:latin typeface="Calibri Light" panose="020F0302020204030204" pitchFamily="34" charset="0"/>
                <a:cs typeface="Calibri Light" panose="020F0302020204030204" pitchFamily="34" charset="0"/>
              </a:rPr>
              <a:t> </a:t>
            </a:r>
            <a:r>
              <a:rPr lang="kk-KZ" sz="1400" b="1" dirty="0"/>
              <a:t> ағылшын тілі мұғалімі үшін көптеген пайдалы материалдар.</a:t>
            </a:r>
            <a:endParaRPr lang="ru-RU" sz="1400" b="1" dirty="0" smtClean="0">
              <a:latin typeface="Calibri Light" panose="020F0302020204030204" pitchFamily="34" charset="0"/>
              <a:cs typeface="Calibri Light" panose="020F0302020204030204" pitchFamily="34" charset="0"/>
            </a:endParaRPr>
          </a:p>
          <a:p>
            <a:pPr>
              <a:lnSpc>
                <a:spcPct val="150000"/>
              </a:lnSpc>
            </a:pPr>
            <a:r>
              <a:rPr lang="ru-RU" sz="1400" b="1" dirty="0" smtClean="0">
                <a:latin typeface="Calibri Light" panose="020F0302020204030204" pitchFamily="34" charset="0"/>
                <a:cs typeface="Calibri Light" panose="020F0302020204030204" pitchFamily="34" charset="0"/>
                <a:hlinkClick r:id="rId9"/>
              </a:rPr>
              <a:t>https://www.pinterest.ru/</a:t>
            </a:r>
            <a:r>
              <a:rPr lang="ru-RU" sz="1400" b="1" dirty="0" smtClean="0">
                <a:latin typeface="Calibri Light" panose="020F0302020204030204" pitchFamily="34" charset="0"/>
                <a:cs typeface="Calibri Light" panose="020F0302020204030204" pitchFamily="34" charset="0"/>
              </a:rPr>
              <a:t> </a:t>
            </a:r>
            <a:r>
              <a:rPr lang="kk-KZ" sz="1400" b="1" dirty="0"/>
              <a:t>идеялар қазынасы!!! (қараңыз</a:t>
            </a:r>
            <a:r>
              <a:rPr lang="ru-RU" sz="1400" b="1" dirty="0" smtClean="0">
                <a:latin typeface="Calibri Light" panose="020F0302020204030204" pitchFamily="34" charset="0"/>
                <a:cs typeface="Calibri Light" panose="020F0302020204030204" pitchFamily="34" charset="0"/>
              </a:rPr>
              <a:t> </a:t>
            </a:r>
            <a:r>
              <a:rPr lang="ru-RU" sz="1400" b="1" u="sng" dirty="0" smtClean="0">
                <a:latin typeface="Calibri Light" panose="020F0302020204030204" pitchFamily="34" charset="0"/>
                <a:cs typeface="Calibri Light" panose="020F0302020204030204" pitchFamily="34" charset="0"/>
                <a:hlinkClick r:id="rId10"/>
              </a:rPr>
              <a:t>ТОП-5 примеров использования </a:t>
            </a:r>
            <a:r>
              <a:rPr lang="ru-RU" sz="1400" b="1" u="sng" dirty="0" err="1" smtClean="0">
                <a:latin typeface="Calibri Light" panose="020F0302020204030204" pitchFamily="34" charset="0"/>
                <a:cs typeface="Calibri Light" panose="020F0302020204030204" pitchFamily="34" charset="0"/>
                <a:hlinkClick r:id="rId10"/>
              </a:rPr>
              <a:t>Pinterest</a:t>
            </a:r>
            <a:r>
              <a:rPr lang="ru-RU" sz="1400" b="1" dirty="0" smtClean="0">
                <a:latin typeface="Calibri Light" panose="020F0302020204030204" pitchFamily="34" charset="0"/>
                <a:cs typeface="Calibri Light" panose="020F0302020204030204" pitchFamily="34" charset="0"/>
              </a:rPr>
              <a:t>)</a:t>
            </a:r>
          </a:p>
          <a:p>
            <a:pPr>
              <a:lnSpc>
                <a:spcPct val="150000"/>
              </a:lnSpc>
            </a:pPr>
            <a:r>
              <a:rPr lang="ru-RU" sz="1400" b="1" dirty="0" smtClean="0">
                <a:latin typeface="Calibri Light" panose="020F0302020204030204" pitchFamily="34" charset="0"/>
                <a:cs typeface="Calibri Light" panose="020F0302020204030204" pitchFamily="34" charset="0"/>
                <a:hlinkClick r:id="rId11"/>
              </a:rPr>
              <a:t>https://www.canva.com/</a:t>
            </a:r>
            <a:r>
              <a:rPr lang="ru-RU" sz="1400" b="1" dirty="0" smtClean="0">
                <a:latin typeface="Calibri Light" panose="020F0302020204030204" pitchFamily="34" charset="0"/>
                <a:cs typeface="Calibri Light" panose="020F0302020204030204" pitchFamily="34" charset="0"/>
              </a:rPr>
              <a:t> </a:t>
            </a:r>
            <a:r>
              <a:rPr lang="kk-KZ" sz="1400" b="1" dirty="0"/>
              <a:t>плакаттар, мұқабалар, планерлер және т.б. жасау. Әмбебап ресурс</a:t>
            </a:r>
            <a:r>
              <a:rPr lang="kk-KZ" sz="1400" b="1" dirty="0" smtClean="0"/>
              <a:t>.</a:t>
            </a:r>
          </a:p>
          <a:p>
            <a:pPr>
              <a:lnSpc>
                <a:spcPct val="150000"/>
              </a:lnSpc>
            </a:pPr>
            <a:r>
              <a:rPr lang="ru-RU" sz="1400" b="1" dirty="0" smtClean="0">
                <a:latin typeface="Calibri Light" panose="020F0302020204030204" pitchFamily="34" charset="0"/>
                <a:cs typeface="Calibri Light" panose="020F0302020204030204" pitchFamily="34" charset="0"/>
                <a:hlinkClick r:id="rId12"/>
              </a:rPr>
              <a:t>https</a:t>
            </a:r>
            <a:r>
              <a:rPr lang="ru-RU" sz="1400" b="1" dirty="0" smtClean="0">
                <a:latin typeface="Calibri Light" panose="020F0302020204030204" pitchFamily="34" charset="0"/>
                <a:cs typeface="Calibri Light" panose="020F0302020204030204" pitchFamily="34" charset="0"/>
                <a:hlinkClick r:id="rId12"/>
              </a:rPr>
              <a:t>://teacher.foxford.ru/</a:t>
            </a:r>
            <a:r>
              <a:rPr lang="ru-RU" sz="1400" b="1" dirty="0" smtClean="0">
                <a:latin typeface="Calibri Light" panose="020F0302020204030204" pitchFamily="34" charset="0"/>
                <a:cs typeface="Calibri Light" panose="020F0302020204030204" pitchFamily="34" charset="0"/>
              </a:rPr>
              <a:t> </a:t>
            </a:r>
            <a:r>
              <a:rPr lang="kk-KZ" sz="1400" b="1" dirty="0"/>
              <a:t> мұғалімдерге арналған курстар мен оқушыларға арналған олимпиадалар.</a:t>
            </a:r>
            <a:endParaRPr lang="ru-RU" sz="1400" b="1" dirty="0" smtClean="0">
              <a:latin typeface="Calibri Light" panose="020F0302020204030204" pitchFamily="34" charset="0"/>
              <a:cs typeface="Calibri Light" panose="020F0302020204030204" pitchFamily="34" charset="0"/>
            </a:endParaRPr>
          </a:p>
          <a:p>
            <a:pPr>
              <a:lnSpc>
                <a:spcPct val="150000"/>
              </a:lnSpc>
            </a:pPr>
            <a:r>
              <a:rPr lang="ru-RU" sz="1400" b="1" dirty="0" smtClean="0">
                <a:latin typeface="Calibri Light" panose="020F0302020204030204" pitchFamily="34" charset="0"/>
                <a:cs typeface="Calibri Light" panose="020F0302020204030204" pitchFamily="34" charset="0"/>
                <a:hlinkClick r:id="rId13"/>
              </a:rPr>
              <a:t>https://www.powtoon.com/</a:t>
            </a:r>
            <a:r>
              <a:rPr lang="ru-RU" sz="1400" b="1" dirty="0" smtClean="0">
                <a:latin typeface="Calibri Light" panose="020F0302020204030204" pitchFamily="34" charset="0"/>
                <a:cs typeface="Calibri Light" panose="020F0302020204030204" pitchFamily="34" charset="0"/>
              </a:rPr>
              <a:t> </a:t>
            </a:r>
            <a:r>
              <a:rPr lang="kk-KZ" sz="1400" b="1" dirty="0"/>
              <a:t>интерактивті презентациялар құру</a:t>
            </a:r>
            <a:r>
              <a:rPr lang="kk-KZ" sz="1400" b="1" dirty="0" smtClean="0"/>
              <a:t>.</a:t>
            </a:r>
          </a:p>
          <a:p>
            <a:pPr>
              <a:lnSpc>
                <a:spcPct val="150000"/>
              </a:lnSpc>
            </a:pPr>
            <a:r>
              <a:rPr lang="ru-RU" sz="1400" b="1" u="sng" dirty="0" smtClean="0">
                <a:latin typeface="Calibri Light" panose="020F0302020204030204" pitchFamily="34" charset="0"/>
                <a:cs typeface="Calibri Light" panose="020F0302020204030204" pitchFamily="34" charset="0"/>
                <a:hlinkClick r:id="rId14"/>
              </a:rPr>
              <a:t>https</a:t>
            </a:r>
            <a:r>
              <a:rPr lang="ru-RU" sz="1400" b="1" u="sng" dirty="0" smtClean="0">
                <a:latin typeface="Calibri Light" panose="020F0302020204030204" pitchFamily="34" charset="0"/>
                <a:cs typeface="Calibri Light" panose="020F0302020204030204" pitchFamily="34" charset="0"/>
                <a:hlinkClick r:id="rId14"/>
              </a:rPr>
              <a:t>://wordbooster.com/</a:t>
            </a:r>
            <a:r>
              <a:rPr lang="ru-RU" sz="1400" b="1" dirty="0" smtClean="0">
                <a:latin typeface="Calibri Light" panose="020F0302020204030204" pitchFamily="34" charset="0"/>
                <a:cs typeface="Calibri Light" panose="020F0302020204030204" pitchFamily="34" charset="0"/>
              </a:rPr>
              <a:t> </a:t>
            </a:r>
            <a:r>
              <a:rPr lang="kk-KZ" sz="1400" b="1" dirty="0"/>
              <a:t> кез келген мәтінді енгізуге, жұмыс істеуге арналған сөздерді бөлектеуге және дайын жұмыс парағын алуға болады. Қарап көріңіз, бұл сізге міндетті түрде қажет болады!</a:t>
            </a:r>
            <a:endParaRPr lang="ru-RU" sz="1400" b="1" dirty="0">
              <a:latin typeface="Calibri Light" panose="020F0302020204030204" pitchFamily="34" charset="0"/>
              <a:cs typeface="Calibri Light" panose="020F0302020204030204" pitchFamily="34" charset="0"/>
            </a:endParaRPr>
          </a:p>
        </p:txBody>
      </p:sp>
      <p:sp>
        <p:nvSpPr>
          <p:cNvPr id="4" name="Прямоугольник 3"/>
          <p:cNvSpPr/>
          <p:nvPr/>
        </p:nvSpPr>
        <p:spPr>
          <a:xfrm>
            <a:off x="2744366" y="1270695"/>
            <a:ext cx="3576107" cy="369332"/>
          </a:xfrm>
          <a:prstGeom prst="rect">
            <a:avLst/>
          </a:prstGeom>
        </p:spPr>
        <p:txBody>
          <a:bodyPr wrap="none">
            <a:spAutoFit/>
          </a:bodyPr>
          <a:lstStyle/>
          <a:p>
            <a:r>
              <a:rPr lang="kk-KZ" dirty="0"/>
              <a:t>Мұғалімге көмектесетін ресурстар</a:t>
            </a:r>
            <a:endParaRPr lang="ru-RU" dirty="0"/>
          </a:p>
        </p:txBody>
      </p:sp>
    </p:spTree>
    <p:extLst>
      <p:ext uri="{BB962C8B-B14F-4D97-AF65-F5344CB8AC3E}">
        <p14:creationId xmlns:p14="http://schemas.microsoft.com/office/powerpoint/2010/main" val="175917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179512" y="1834946"/>
            <a:ext cx="8424936" cy="3970318"/>
          </a:xfrm>
          <a:prstGeom prst="rect">
            <a:avLst/>
          </a:prstGeom>
        </p:spPr>
        <p:txBody>
          <a:bodyPr wrap="square">
            <a:spAutoFit/>
          </a:bodyPr>
          <a:lstStyle/>
          <a:p>
            <a:pPr algn="just"/>
            <a:r>
              <a:rPr lang="kk-KZ" sz="1400" b="1" dirty="0" smtClean="0">
                <a:solidFill>
                  <a:srgbClr val="FF0000"/>
                </a:solidFill>
              </a:rPr>
              <a:t>1.Кітаптарды</a:t>
            </a:r>
            <a:r>
              <a:rPr lang="kk-KZ" sz="1400" b="1" dirty="0">
                <a:solidFill>
                  <a:srgbClr val="FF0000"/>
                </a:solidFill>
              </a:rPr>
              <a:t>, нұсқаулықтарды және т.б. жүктеуге арналған ресурстар.</a:t>
            </a:r>
            <a:endParaRPr lang="ru-RU" sz="1400" b="1" u="sng" dirty="0">
              <a:solidFill>
                <a:srgbClr val="FF0000"/>
              </a:solidFill>
              <a:ea typeface="Times New Roman" panose="02020603050405020304" pitchFamily="18" charset="0"/>
              <a:cs typeface="Times New Roman" panose="02020603050405020304" pitchFamily="18" charset="0"/>
              <a:hlinkClick r:id="rId4"/>
            </a:endParaRPr>
          </a:p>
          <a:p>
            <a:pPr algn="just"/>
            <a:r>
              <a:rPr lang="ru-RU" sz="1400" b="1" u="sng" dirty="0" smtClean="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4"/>
              </a:rPr>
              <a:t>http://englishtips.org/</a:t>
            </a:r>
            <a:r>
              <a:rPr lang="ru-RU" sz="1400" b="1" dirty="0" smtClean="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Ағылшын тіліндегі көптеген кітаптар, журналдар, нұсқаулықтар, бейнелер, компакт-дискілер, интерактивті тақтаға арналған нұсқаулықтар әсіресе пайдалы.</a:t>
            </a:r>
            <a:endParaRPr lang="ru-RU" sz="1400" dirty="0" smtClean="0">
              <a:latin typeface="Calibri Light" panose="020F0302020204030204" pitchFamily="34" charset="0"/>
              <a:ea typeface="Calibri" panose="020F0502020204030204" pitchFamily="34" charset="0"/>
              <a:cs typeface="Calibri Light" panose="020F0302020204030204" pitchFamily="34" charset="0"/>
            </a:endParaRPr>
          </a:p>
          <a:p>
            <a:pPr algn="just"/>
            <a:r>
              <a:rPr lang="ru-RU" sz="1400" b="1" u="sng" dirty="0" smtClean="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5"/>
              </a:rPr>
              <a:t>https</a:t>
            </a:r>
            <a:r>
              <a:rPr lang="ru-RU" sz="1400" b="1" u="sng"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5"/>
              </a:rPr>
              <a:t>://www.twirpx.com/</a:t>
            </a:r>
            <a:r>
              <a:rPr lang="ru-RU" sz="1400"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сіз барлығын дерлік таба аласыз: кітаптар, бағдарламалар, тесттер, тіпті презентациялар, бірақ сізге материалдарыңызды жариялау арқылы жинауға болатын ұпайлар қажет</a:t>
            </a:r>
            <a:r>
              <a:rPr lang="kk-KZ" sz="1400" dirty="0" smtClean="0"/>
              <a:t>. </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algn="just"/>
            <a:r>
              <a:rPr lang="ru-RU" sz="1400" b="1" u="sng"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6"/>
              </a:rPr>
              <a:t>http://www.alleng.ru/</a:t>
            </a:r>
            <a:r>
              <a:rPr lang="ru-RU" sz="1400" b="1"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мұнда кез келген оқу құралдарын (оқулықтар, жұмыс дәптерлері, мұғалімдерге арналған кітаптар және т.б.) жүктеп алуға болады</a:t>
            </a:r>
            <a:r>
              <a:rPr lang="kk-KZ" sz="1400" dirty="0" smtClean="0"/>
              <a:t>.</a:t>
            </a:r>
          </a:p>
          <a:p>
            <a:pPr algn="just"/>
            <a:r>
              <a:rPr lang="ru-RU" sz="1400" b="1" u="sng" dirty="0" smtClean="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7"/>
              </a:rPr>
              <a:t>https</a:t>
            </a:r>
            <a:r>
              <a:rPr lang="ru-RU" sz="1400" b="1" u="sng"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7"/>
              </a:rPr>
              <a:t>://nashol.com/</a:t>
            </a:r>
            <a:r>
              <a:rPr lang="ru-RU" sz="1400" b="1"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кітаптар мен нұсқаулықтарды жүктеп алу мүмкіндігі бар басқа ресурс</a:t>
            </a:r>
            <a:r>
              <a:rPr lang="kk-KZ" sz="1400" dirty="0" smtClean="0"/>
              <a:t>.</a:t>
            </a:r>
          </a:p>
          <a:p>
            <a:pPr algn="just"/>
            <a:r>
              <a:rPr lang="kk-KZ" sz="1400" b="1" dirty="0">
                <a:solidFill>
                  <a:srgbClr val="FF0000"/>
                </a:solidFill>
              </a:rPr>
              <a:t>2. Жұмыс парақтары бар ресурстар</a:t>
            </a:r>
            <a:endParaRPr lang="ru-RU" sz="1400" b="1" dirty="0">
              <a:solidFill>
                <a:srgbClr val="FF0000"/>
              </a:solidFill>
              <a:latin typeface="Calibri Light" panose="020F0302020204030204" pitchFamily="34" charset="0"/>
              <a:ea typeface="Calibri" panose="020F0502020204030204" pitchFamily="34" charset="0"/>
              <a:cs typeface="Calibri Light" panose="020F0302020204030204" pitchFamily="34" charset="0"/>
            </a:endParaRPr>
          </a:p>
          <a:p>
            <a:pPr algn="just"/>
            <a:r>
              <a:rPr lang="ru-RU" sz="1400" b="1" u="sng"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8"/>
              </a:rPr>
              <a:t>https://busyteacher.org/</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Сіз көптеген пайдалы материалдарды (ойындар, үлестірмелі материалдар, презентациялар) таба аласыз және оқыту туралы тиісті мақалаларды оқи аласыз.</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algn="just"/>
            <a:r>
              <a:rPr lang="ru-RU" sz="1400" b="1" u="sng"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9"/>
              </a:rPr>
              <a:t>https://www.allthingsgrammar.com/</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көптеген грамматикалық тапсырмалар, бірыңғай дизайн стилі. Барлығы тақырыптарға бөлінген, қажетті материалды табу оңай.</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algn="just"/>
            <a:r>
              <a:rPr lang="ru-RU" sz="1400" b="1"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10"/>
              </a:rPr>
              <a:t>https://www.allthingstopics.com/</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көптеген сөздік тапсырмалар, бірыңғай дизайн стилі. Бұл алдыңғы ресурстың жалғасы. Ол лексикалық тақырыптарды жаттықтыру үшін ең қолайлы.</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algn="just"/>
            <a:r>
              <a:rPr lang="ru-RU" sz="1400" b="1" u="sng"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hlinkClick r:id="rId11"/>
              </a:rPr>
              <a:t>https://en.islcollective.com/</a:t>
            </a:r>
            <a:r>
              <a:rPr lang="ru-RU" sz="1400" b="1" dirty="0">
                <a:solidFill>
                  <a:srgbClr val="00008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ағылшын мұғалімдері арасында ең танымал ресурс. Бұл сайттың үлкен плюс - материалдардың көпшілігі Word бағдарламасында орналастырылған, бұл бізге қажеттіліктерімізге бейімделуге мүмкіндік береді.</a:t>
            </a:r>
            <a:endPar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endParaRPr>
          </a:p>
        </p:txBody>
      </p:sp>
    </p:spTree>
    <p:extLst>
      <p:ext uri="{BB962C8B-B14F-4D97-AF65-F5344CB8AC3E}">
        <p14:creationId xmlns:p14="http://schemas.microsoft.com/office/powerpoint/2010/main" val="1759177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xmlns="" id="{ABF33DF8-11CC-4A8B-9E72-44B82C8BD97F}"/>
              </a:ext>
            </a:extLst>
          </p:cNvPr>
          <p:cNvSpPr/>
          <p:nvPr/>
        </p:nvSpPr>
        <p:spPr>
          <a:xfrm>
            <a:off x="462136" y="1772816"/>
            <a:ext cx="8225307" cy="4955203"/>
          </a:xfrm>
          <a:prstGeom prst="rect">
            <a:avLst/>
          </a:prstGeom>
        </p:spPr>
        <p:txBody>
          <a:bodyPr wrap="square">
            <a:spAutoFit/>
          </a:bodyPr>
          <a:lstStyle/>
          <a:p>
            <a:pPr algn="ctr"/>
            <a:r>
              <a:rPr lang="kk-KZ" dirty="0"/>
              <a:t>IMP 2022-2023 оқу жылына сәйкес сайттарға </a:t>
            </a:r>
            <a:r>
              <a:rPr lang="kk-KZ" dirty="0" smtClean="0"/>
              <a:t>сілтемелер</a:t>
            </a:r>
          </a:p>
          <a:p>
            <a:r>
              <a:rPr lang="kk-KZ" sz="1600" dirty="0"/>
              <a:t>Пән мұғалімдеріне көмектесу үшін интерактивті жабдықты (цифрлық сенсорлар), сондай-ақ келесі веб-сайттардың ресурстарын пайдалану ұсынылады.</a:t>
            </a:r>
            <a:r>
              <a:rPr lang="ru-RU" sz="1600" dirty="0" smtClean="0">
                <a:latin typeface="Calibri Light" panose="020F0302020204030204" pitchFamily="34" charset="0"/>
                <a:cs typeface="Calibri Light" panose="020F0302020204030204" pitchFamily="34" charset="0"/>
              </a:rPr>
              <a:t> </a:t>
            </a:r>
            <a:endParaRPr lang="ru-RU" sz="1600" dirty="0">
              <a:latin typeface="Calibri Light" panose="020F0302020204030204" pitchFamily="34" charset="0"/>
              <a:cs typeface="Calibri Light" panose="020F0302020204030204" pitchFamily="34" charset="0"/>
            </a:endParaRPr>
          </a:p>
          <a:p>
            <a:pPr marL="342900" indent="-342900">
              <a:buAutoNum type="arabicPeriod"/>
            </a:pPr>
            <a:r>
              <a:rPr lang="en-US" sz="1600" dirty="0">
                <a:solidFill>
                  <a:srgbClr val="0070C0"/>
                </a:solidFill>
                <a:latin typeface="Calibri Light" panose="020F0302020204030204" pitchFamily="34" charset="0"/>
                <a:cs typeface="Calibri Light" panose="020F0302020204030204" pitchFamily="34" charset="0"/>
                <a:hlinkClick r:id="rId4"/>
              </a:rPr>
              <a:t>https://www.pasco.com/subjects/highschool-physics</a:t>
            </a:r>
            <a:r>
              <a:rPr lang="ru-RU" sz="1600" dirty="0">
                <a:solidFill>
                  <a:srgbClr val="0070C0"/>
                </a:solidFill>
                <a:latin typeface="Calibri Light" panose="020F0302020204030204" pitchFamily="34" charset="0"/>
                <a:cs typeface="Calibri Light" panose="020F0302020204030204" pitchFamily="34" charset="0"/>
              </a:rPr>
              <a:t> </a:t>
            </a:r>
            <a:r>
              <a:rPr lang="en-US" sz="1600" dirty="0">
                <a:solidFill>
                  <a:srgbClr val="0070C0"/>
                </a:solidFill>
                <a:latin typeface="Calibri Light" panose="020F0302020204030204" pitchFamily="34" charset="0"/>
                <a:cs typeface="Calibri Light" panose="020F0302020204030204" pitchFamily="34" charset="0"/>
              </a:rPr>
              <a:t>; </a:t>
            </a:r>
            <a:endParaRPr lang="ru-RU" sz="1600" dirty="0">
              <a:solidFill>
                <a:srgbClr val="0070C0"/>
              </a:solidFill>
              <a:latin typeface="Calibri Light" panose="020F0302020204030204" pitchFamily="34" charset="0"/>
              <a:cs typeface="Calibri Light" panose="020F0302020204030204" pitchFamily="34" charset="0"/>
            </a:endParaRPr>
          </a:p>
          <a:p>
            <a:pPr marL="342900" indent="-342900">
              <a:buAutoNum type="arabicPeriod"/>
            </a:pPr>
            <a:r>
              <a:rPr lang="en-US" sz="1600" dirty="0">
                <a:solidFill>
                  <a:srgbClr val="0070C0"/>
                </a:solidFill>
                <a:latin typeface="Calibri Light" panose="020F0302020204030204" pitchFamily="34" charset="0"/>
                <a:cs typeface="Calibri Light" panose="020F0302020204030204" pitchFamily="34" charset="0"/>
                <a:hlinkClick r:id="rId5"/>
              </a:rPr>
              <a:t>https://www.pasco.com/resources/distance-learning#hs-physics-panel</a:t>
            </a:r>
            <a:r>
              <a:rPr lang="ru-RU" sz="1600" dirty="0">
                <a:solidFill>
                  <a:srgbClr val="0070C0"/>
                </a:solidFill>
                <a:latin typeface="Calibri Light" panose="020F0302020204030204" pitchFamily="34" charset="0"/>
                <a:cs typeface="Calibri Light" panose="020F0302020204030204" pitchFamily="34" charset="0"/>
              </a:rPr>
              <a:t> </a:t>
            </a:r>
            <a:r>
              <a:rPr lang="en-US" sz="1600" dirty="0">
                <a:solidFill>
                  <a:srgbClr val="0070C0"/>
                </a:solidFill>
                <a:latin typeface="Calibri Light" panose="020F0302020204030204" pitchFamily="34" charset="0"/>
                <a:cs typeface="Calibri Light" panose="020F0302020204030204" pitchFamily="34" charset="0"/>
              </a:rPr>
              <a:t>; </a:t>
            </a:r>
            <a:endParaRPr lang="ru-RU" sz="1600" dirty="0">
              <a:solidFill>
                <a:srgbClr val="0070C0"/>
              </a:solidFill>
              <a:latin typeface="Calibri Light" panose="020F0302020204030204" pitchFamily="34" charset="0"/>
              <a:cs typeface="Calibri Light" panose="020F0302020204030204" pitchFamily="34" charset="0"/>
            </a:endParaRPr>
          </a:p>
          <a:p>
            <a:pPr marL="342900" indent="-342900">
              <a:buAutoNum type="arabicPeriod"/>
            </a:pPr>
            <a:r>
              <a:rPr lang="en-US" sz="1600" dirty="0">
                <a:solidFill>
                  <a:srgbClr val="0070C0"/>
                </a:solidFill>
                <a:latin typeface="Calibri Light" panose="020F0302020204030204" pitchFamily="34" charset="0"/>
                <a:cs typeface="Calibri Light" panose="020F0302020204030204" pitchFamily="34" charset="0"/>
                <a:hlinkClick r:id="rId6"/>
              </a:rPr>
              <a:t>https://www.phywe.com/ru/eksperimenty-i-nabory/laboratornye-raboty</a:t>
            </a:r>
            <a:r>
              <a:rPr lang="ru-RU" sz="1600" dirty="0">
                <a:solidFill>
                  <a:srgbClr val="0070C0"/>
                </a:solidFill>
                <a:latin typeface="Calibri Light" panose="020F0302020204030204" pitchFamily="34" charset="0"/>
                <a:cs typeface="Calibri Light" panose="020F0302020204030204" pitchFamily="34" charset="0"/>
              </a:rPr>
              <a:t> </a:t>
            </a:r>
            <a:r>
              <a:rPr lang="en-US" sz="1600" dirty="0">
                <a:solidFill>
                  <a:srgbClr val="0070C0"/>
                </a:solidFill>
                <a:latin typeface="Calibri Light" panose="020F0302020204030204" pitchFamily="34" charset="0"/>
                <a:cs typeface="Calibri Light" panose="020F0302020204030204" pitchFamily="34" charset="0"/>
              </a:rPr>
              <a:t>;</a:t>
            </a:r>
            <a:endParaRPr lang="kk-KZ" sz="1600" dirty="0">
              <a:solidFill>
                <a:srgbClr val="0070C0"/>
              </a:solidFill>
              <a:latin typeface="Calibri Light" panose="020F0302020204030204" pitchFamily="34" charset="0"/>
              <a:cs typeface="Calibri Light" panose="020F0302020204030204" pitchFamily="34" charset="0"/>
            </a:endParaRPr>
          </a:p>
          <a:p>
            <a:pPr marL="342900" indent="-342900">
              <a:buAutoNum type="arabicPeriod"/>
            </a:pPr>
            <a:r>
              <a:rPr lang="en-US" sz="1600" dirty="0">
                <a:solidFill>
                  <a:srgbClr val="0070C0"/>
                </a:solidFill>
                <a:latin typeface="Calibri Light" panose="020F0302020204030204" pitchFamily="34" charset="0"/>
                <a:cs typeface="Calibri Light" panose="020F0302020204030204" pitchFamily="34" charset="0"/>
                <a:hlinkClick r:id="rId7">
                  <a:extLst>
                    <a:ext uri="{A12FA001-AC4F-418D-AE19-62706E023703}">
                      <ahyp:hlinkClr xmlns:ahyp="http://schemas.microsoft.com/office/drawing/2018/hyperlinkcolor" xmlns="" val="tx"/>
                    </a:ext>
                  </a:extLst>
                </a:hlinkClick>
              </a:rPr>
              <a:t>https://ljcreate.com/es/elearning/working-with-stem/</a:t>
            </a:r>
            <a:r>
              <a:rPr lang="kk-KZ" sz="1600" dirty="0">
                <a:solidFill>
                  <a:srgbClr val="0070C0"/>
                </a:solidFill>
                <a:latin typeface="Calibri Light" panose="020F0302020204030204" pitchFamily="34" charset="0"/>
                <a:cs typeface="Calibri Light" panose="020F0302020204030204" pitchFamily="34" charset="0"/>
              </a:rPr>
              <a:t>  </a:t>
            </a:r>
            <a:r>
              <a:rPr lang="ru-RU" sz="1600" dirty="0">
                <a:solidFill>
                  <a:srgbClr val="0070C0"/>
                </a:solidFill>
                <a:latin typeface="Calibri Light" panose="020F0302020204030204" pitchFamily="34" charset="0"/>
                <a:cs typeface="Calibri Light" panose="020F0302020204030204" pitchFamily="34" charset="0"/>
              </a:rPr>
              <a:t>       </a:t>
            </a:r>
          </a:p>
          <a:p>
            <a:endParaRPr lang="ru-RU" sz="1600" b="1" dirty="0">
              <a:solidFill>
                <a:srgbClr val="0070C0"/>
              </a:solidFill>
              <a:latin typeface="+mj-lt"/>
            </a:endParaRPr>
          </a:p>
          <a:p>
            <a:r>
              <a:rPr lang="kk-KZ" sz="1600" dirty="0"/>
              <a:t>Оқушылардың физикаға деген қызығушылығын арттыру үшін біз үлгі зерттеу тақырыптарын табуға болатын веб-сайттарды ұсынамыз. Оларды мұғалім мен оқушылардың қызығушылығына қарай толықтыруға, өзгертуге болады. Қызықты зерттеу тақырыптары студенттерге пән бойынша білімдерін тереңдетуге, ғылыммен танысуға көмектеседі. Сайттарға сілтемелер:</a:t>
            </a:r>
            <a:r>
              <a:rPr lang="ru-RU" sz="1600" dirty="0" smtClean="0">
                <a:latin typeface="Calibri Light" panose="020F0302020204030204" pitchFamily="34" charset="0"/>
                <a:cs typeface="Calibri Light" panose="020F0302020204030204" pitchFamily="34" charset="0"/>
              </a:rPr>
              <a:t> </a:t>
            </a:r>
            <a:endParaRPr lang="ru-RU" sz="1600" dirty="0">
              <a:latin typeface="Calibri Light" panose="020F0302020204030204" pitchFamily="34" charset="0"/>
              <a:cs typeface="Calibri Light" panose="020F0302020204030204" pitchFamily="34" charset="0"/>
            </a:endParaRPr>
          </a:p>
          <a:p>
            <a:r>
              <a:rPr lang="ru-RU" sz="1600" dirty="0">
                <a:latin typeface="Calibri Light" panose="020F0302020204030204" pitchFamily="34" charset="0"/>
                <a:cs typeface="Calibri Light" panose="020F0302020204030204" pitchFamily="34" charset="0"/>
              </a:rPr>
              <a:t>1. </a:t>
            </a:r>
            <a:r>
              <a:rPr lang="ru-RU" sz="1600" dirty="0">
                <a:solidFill>
                  <a:srgbClr val="0070C0"/>
                </a:solidFill>
                <a:latin typeface="Calibri Light" panose="020F0302020204030204" pitchFamily="34" charset="0"/>
                <a:cs typeface="Calibri Light" panose="020F0302020204030204" pitchFamily="34" charset="0"/>
                <a:hlinkClick r:id="rId8"/>
              </a:rPr>
              <a:t>https://obuchonok.ru/node/1125</a:t>
            </a:r>
            <a:r>
              <a:rPr lang="ru-RU" sz="1600" dirty="0">
                <a:solidFill>
                  <a:srgbClr val="0070C0"/>
                </a:solidFill>
                <a:latin typeface="Calibri Light" panose="020F0302020204030204" pitchFamily="34" charset="0"/>
                <a:cs typeface="Calibri Light" panose="020F0302020204030204" pitchFamily="34" charset="0"/>
              </a:rPr>
              <a:t>  </a:t>
            </a:r>
          </a:p>
          <a:p>
            <a:r>
              <a:rPr lang="ru-RU" sz="1600" dirty="0">
                <a:latin typeface="Calibri Light" panose="020F0302020204030204" pitchFamily="34" charset="0"/>
                <a:cs typeface="Calibri Light" panose="020F0302020204030204" pitchFamily="34" charset="0"/>
              </a:rPr>
              <a:t>2. </a:t>
            </a:r>
            <a:r>
              <a:rPr lang="ru-RU" sz="1600" dirty="0">
                <a:solidFill>
                  <a:srgbClr val="0070C0"/>
                </a:solidFill>
                <a:latin typeface="Calibri Light" panose="020F0302020204030204" pitchFamily="34" charset="0"/>
                <a:cs typeface="Calibri Light" panose="020F0302020204030204" pitchFamily="34" charset="0"/>
                <a:hlinkClick r:id="rId9"/>
              </a:rPr>
              <a:t>https://uchitelya.com/fizika/142943-temy-proektov-po-fizike.html</a:t>
            </a:r>
            <a:r>
              <a:rPr lang="ru-RU" sz="1600" dirty="0">
                <a:solidFill>
                  <a:srgbClr val="0070C0"/>
                </a:solidFill>
                <a:latin typeface="Calibri Light" panose="020F0302020204030204" pitchFamily="34" charset="0"/>
                <a:cs typeface="Calibri Light" panose="020F0302020204030204" pitchFamily="34" charset="0"/>
              </a:rPr>
              <a:t> </a:t>
            </a:r>
          </a:p>
          <a:p>
            <a:r>
              <a:rPr lang="ru-RU" sz="1600" dirty="0">
                <a:latin typeface="Calibri Light" panose="020F0302020204030204" pitchFamily="34" charset="0"/>
                <a:cs typeface="Calibri Light" panose="020F0302020204030204" pitchFamily="34" charset="0"/>
              </a:rPr>
              <a:t>3. </a:t>
            </a:r>
            <a:r>
              <a:rPr lang="ru-RU" sz="1600" dirty="0">
                <a:solidFill>
                  <a:srgbClr val="0070C0"/>
                </a:solidFill>
                <a:latin typeface="Calibri Light" panose="020F0302020204030204" pitchFamily="34" charset="0"/>
                <a:cs typeface="Calibri Light" panose="020F0302020204030204" pitchFamily="34" charset="0"/>
                <a:hlinkClick r:id="rId10"/>
              </a:rPr>
              <a:t>http://vostrikov.dolgorukovo48.ru/index.php/197-temy-issledovatelskikhrabotpo-fizike</a:t>
            </a:r>
            <a:r>
              <a:rPr lang="ru-RU" sz="1600" dirty="0">
                <a:solidFill>
                  <a:srgbClr val="0070C0"/>
                </a:solidFill>
                <a:latin typeface="Calibri Light" panose="020F0302020204030204" pitchFamily="34" charset="0"/>
                <a:cs typeface="Calibri Light" panose="020F0302020204030204" pitchFamily="34" charset="0"/>
              </a:rPr>
              <a:t>  </a:t>
            </a:r>
          </a:p>
          <a:p>
            <a:r>
              <a:rPr lang="ru-RU" sz="1600" dirty="0">
                <a:latin typeface="Calibri Light" panose="020F0302020204030204" pitchFamily="34" charset="0"/>
                <a:cs typeface="Calibri Light" panose="020F0302020204030204" pitchFamily="34" charset="0"/>
              </a:rPr>
              <a:t>4. </a:t>
            </a:r>
            <a:r>
              <a:rPr lang="ru-RU" sz="1600" dirty="0">
                <a:solidFill>
                  <a:srgbClr val="0070C0"/>
                </a:solidFill>
                <a:latin typeface="Calibri Light" panose="020F0302020204030204" pitchFamily="34" charset="0"/>
                <a:cs typeface="Calibri Light" panose="020F0302020204030204" pitchFamily="34" charset="0"/>
                <a:hlinkClick r:id="rId11"/>
              </a:rPr>
              <a:t>https://school-science.ru/2/11</a:t>
            </a:r>
            <a:r>
              <a:rPr lang="ru-RU" sz="1600" dirty="0">
                <a:solidFill>
                  <a:srgbClr val="0070C0"/>
                </a:solidFill>
                <a:latin typeface="Calibri Light" panose="020F0302020204030204" pitchFamily="34" charset="0"/>
                <a:cs typeface="Calibri Light" panose="020F0302020204030204" pitchFamily="34" charset="0"/>
              </a:rPr>
              <a:t>  </a:t>
            </a:r>
          </a:p>
          <a:p>
            <a:r>
              <a:rPr lang="ru-RU" sz="1600" dirty="0">
                <a:latin typeface="Calibri Light" panose="020F0302020204030204" pitchFamily="34" charset="0"/>
                <a:cs typeface="Calibri Light" panose="020F0302020204030204" pitchFamily="34" charset="0"/>
              </a:rPr>
              <a:t>5. </a:t>
            </a:r>
            <a:r>
              <a:rPr lang="ru-RU" sz="1600" dirty="0">
                <a:solidFill>
                  <a:srgbClr val="0070C0"/>
                </a:solidFill>
                <a:latin typeface="Calibri Light" panose="020F0302020204030204" pitchFamily="34" charset="0"/>
                <a:cs typeface="Calibri Light" panose="020F0302020204030204" pitchFamily="34" charset="0"/>
                <a:hlinkClick r:id="rId12"/>
              </a:rPr>
              <a:t>https://poisk-ru.ru/s18642t17.html</a:t>
            </a:r>
            <a:r>
              <a:rPr lang="ru-RU" sz="1600" dirty="0">
                <a:solidFill>
                  <a:srgbClr val="0070C0"/>
                </a:solidFill>
                <a:latin typeface="Calibri Light" panose="020F0302020204030204" pitchFamily="34" charset="0"/>
                <a:cs typeface="Calibri Light" panose="020F0302020204030204" pitchFamily="34" charset="0"/>
              </a:rPr>
              <a:t>.</a:t>
            </a:r>
          </a:p>
          <a:p>
            <a:endParaRPr lang="ru-RU" sz="1600" b="1" dirty="0">
              <a:solidFill>
                <a:srgbClr val="0070C0"/>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30942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xmlns="" id="{ABF33DF8-11CC-4A8B-9E72-44B82C8BD97F}"/>
              </a:ext>
            </a:extLst>
          </p:cNvPr>
          <p:cNvSpPr/>
          <p:nvPr/>
        </p:nvSpPr>
        <p:spPr>
          <a:xfrm>
            <a:off x="325571" y="1988840"/>
            <a:ext cx="8513339" cy="4308872"/>
          </a:xfrm>
          <a:prstGeom prst="rect">
            <a:avLst/>
          </a:prstGeom>
        </p:spPr>
        <p:txBody>
          <a:bodyPr wrap="square">
            <a:spAutoFit/>
          </a:bodyPr>
          <a:lstStyle/>
          <a:p>
            <a:pPr algn="ctr"/>
            <a:r>
              <a:rPr lang="kk-KZ" dirty="0"/>
              <a:t>IMP 2022-2023 оқу жылына сәйкес сайттарға </a:t>
            </a:r>
            <a:r>
              <a:rPr lang="kk-KZ" dirty="0" smtClean="0"/>
              <a:t>сілтемелер</a:t>
            </a:r>
          </a:p>
          <a:p>
            <a:pPr algn="ctr"/>
            <a:endParaRPr lang="ru-RU" sz="1600" b="1" dirty="0">
              <a:solidFill>
                <a:srgbClr val="0070C0"/>
              </a:solidFill>
              <a:latin typeface="Calibri Light" panose="020F0302020204030204" pitchFamily="34" charset="0"/>
              <a:cs typeface="Calibri Light" panose="020F0302020204030204" pitchFamily="34" charset="0"/>
            </a:endParaRPr>
          </a:p>
          <a:p>
            <a:r>
              <a:rPr lang="kk-KZ" sz="1600" dirty="0"/>
              <a:t>Мұғалімдерге оқушыларды олимпиадаға дайындауға көмектесу үшін біз олимпиада тапсырмалары бар веб-сайтты ұсынамыз</a:t>
            </a:r>
            <a:r>
              <a:rPr lang="kk-KZ" sz="1600" dirty="0" smtClean="0"/>
              <a:t>:</a:t>
            </a:r>
          </a:p>
          <a:p>
            <a:r>
              <a:rPr lang="kk-KZ" sz="1600" dirty="0"/>
              <a:t>«Дарын» республикалық ғылыми-практикалық орталығының сайты:</a:t>
            </a:r>
            <a:r>
              <a:rPr lang="ru-RU" sz="1600" dirty="0" smtClean="0">
                <a:latin typeface="Calibri Light" panose="020F0302020204030204" pitchFamily="34" charset="0"/>
                <a:cs typeface="Calibri Light" panose="020F0302020204030204" pitchFamily="34" charset="0"/>
              </a:rPr>
              <a:t> </a:t>
            </a:r>
          </a:p>
          <a:p>
            <a:r>
              <a:rPr lang="ru-RU" sz="1600" dirty="0" smtClean="0">
                <a:latin typeface="Calibri Light" panose="020F0302020204030204" pitchFamily="34" charset="0"/>
                <a:cs typeface="Calibri Light" panose="020F0302020204030204" pitchFamily="34" charset="0"/>
                <a:hlinkClick r:id="rId4"/>
              </a:rPr>
              <a:t>https</a:t>
            </a:r>
            <a:r>
              <a:rPr lang="ru-RU" sz="1600" dirty="0">
                <a:latin typeface="Calibri Light" panose="020F0302020204030204" pitchFamily="34" charset="0"/>
                <a:cs typeface="Calibri Light" panose="020F0302020204030204" pitchFamily="34" charset="0"/>
                <a:hlinkClick r:id="rId4"/>
              </a:rPr>
              <a:t>://daryn.kz/kk/sample-page-2/-matol.kz</a:t>
            </a:r>
            <a:r>
              <a:rPr lang="ru-RU" sz="1600" dirty="0">
                <a:latin typeface="Calibri Light" panose="020F0302020204030204" pitchFamily="34" charset="0"/>
                <a:cs typeface="Calibri Light" panose="020F0302020204030204" pitchFamily="34" charset="0"/>
              </a:rPr>
              <a:t>  </a:t>
            </a:r>
          </a:p>
          <a:p>
            <a:pPr marL="342900" indent="-342900">
              <a:buAutoNum type="arabicPeriod"/>
            </a:pPr>
            <a:r>
              <a:rPr lang="kk-KZ" sz="1600" dirty="0"/>
              <a:t>Физикадан оқушыларға арналған Бүкілресейлік олимпиада тапсырмалары бар веб-сайт:</a:t>
            </a:r>
            <a:r>
              <a:rPr lang="ru-RU" sz="1600" dirty="0" smtClean="0">
                <a:latin typeface="Calibri Light" panose="020F0302020204030204" pitchFamily="34" charset="0"/>
                <a:cs typeface="Calibri Light" panose="020F0302020204030204" pitchFamily="34" charset="0"/>
              </a:rPr>
              <a:t> </a:t>
            </a:r>
            <a:r>
              <a:rPr lang="ru-RU" sz="1600" dirty="0">
                <a:latin typeface="Calibri Light" panose="020F0302020204030204" pitchFamily="34" charset="0"/>
                <a:cs typeface="Calibri Light" panose="020F0302020204030204" pitchFamily="34" charset="0"/>
                <a:hlinkClick r:id="rId5"/>
              </a:rPr>
              <a:t>https://olimpiada.ru/</a:t>
            </a:r>
            <a:r>
              <a:rPr lang="ru-RU" sz="1600" dirty="0">
                <a:latin typeface="Calibri Light" panose="020F0302020204030204" pitchFamily="34" charset="0"/>
                <a:cs typeface="Calibri Light" panose="020F0302020204030204" pitchFamily="34" charset="0"/>
              </a:rPr>
              <a:t>  </a:t>
            </a:r>
          </a:p>
          <a:p>
            <a:pPr marL="342900" indent="-342900">
              <a:buAutoNum type="arabicPeriod"/>
            </a:pPr>
            <a:r>
              <a:rPr lang="kk-KZ" sz="1600" dirty="0"/>
              <a:t>Интерактивті постерлерді, анимацияларды, бейнелерді, зертханаларды мына сілтемелерден табуға болады:</a:t>
            </a:r>
            <a:r>
              <a:rPr lang="ru-RU" sz="1600" dirty="0" smtClean="0">
                <a:latin typeface="Calibri Light" panose="020F0302020204030204" pitchFamily="34" charset="0"/>
                <a:cs typeface="Calibri Light" panose="020F0302020204030204" pitchFamily="34" charset="0"/>
              </a:rPr>
              <a:t> </a:t>
            </a:r>
          </a:p>
          <a:p>
            <a:r>
              <a:rPr lang="ru-RU" sz="1600" dirty="0" smtClean="0">
                <a:latin typeface="Calibri Light" panose="020F0302020204030204" pitchFamily="34" charset="0"/>
                <a:cs typeface="Calibri Light" panose="020F0302020204030204" pitchFamily="34" charset="0"/>
              </a:rPr>
              <a:t>✓ </a:t>
            </a:r>
            <a:r>
              <a:rPr lang="ru-RU" sz="1600" dirty="0" smtClean="0">
                <a:latin typeface="Calibri Light" panose="020F0302020204030204" pitchFamily="34" charset="0"/>
                <a:cs typeface="Calibri Light" panose="020F0302020204030204" pitchFamily="34" charset="0"/>
                <a:hlinkClick r:id="rId6"/>
              </a:rPr>
              <a:t>http://interfizika.narod.ru/plakaty.html</a:t>
            </a:r>
            <a:r>
              <a:rPr lang="ru-RU" sz="1600" dirty="0" smtClean="0">
                <a:latin typeface="Calibri Light" panose="020F0302020204030204" pitchFamily="34" charset="0"/>
                <a:cs typeface="Calibri Light" panose="020F0302020204030204" pitchFamily="34" charset="0"/>
              </a:rPr>
              <a:t>    </a:t>
            </a:r>
          </a:p>
          <a:p>
            <a:r>
              <a:rPr lang="ru-RU" sz="1600" dirty="0" smtClean="0">
                <a:latin typeface="Calibri Light" panose="020F0302020204030204" pitchFamily="34" charset="0"/>
                <a:cs typeface="Calibri Light" panose="020F0302020204030204" pitchFamily="34" charset="0"/>
              </a:rPr>
              <a:t>✓ </a:t>
            </a:r>
            <a:r>
              <a:rPr lang="ru-RU" sz="1600" dirty="0" smtClean="0">
                <a:latin typeface="Calibri Light" panose="020F0302020204030204" pitchFamily="34" charset="0"/>
                <a:cs typeface="Calibri Light" panose="020F0302020204030204" pitchFamily="34" charset="0"/>
                <a:hlinkClick r:id="rId7"/>
              </a:rPr>
              <a:t>http://seninvg07.narod.ru/004_fiz_plakat.htm</a:t>
            </a:r>
            <a:r>
              <a:rPr lang="ru-RU" sz="1600" dirty="0" smtClean="0">
                <a:latin typeface="Calibri Light" panose="020F0302020204030204" pitchFamily="34" charset="0"/>
                <a:cs typeface="Calibri Light" panose="020F0302020204030204" pitchFamily="34" charset="0"/>
              </a:rPr>
              <a:t>;</a:t>
            </a:r>
          </a:p>
          <a:p>
            <a:r>
              <a:rPr lang="ru-RU" sz="1600" dirty="0" smtClean="0">
                <a:latin typeface="Calibri Light" panose="020F0302020204030204" pitchFamily="34" charset="0"/>
                <a:cs typeface="Calibri Light" panose="020F0302020204030204" pitchFamily="34" charset="0"/>
              </a:rPr>
              <a:t>✓ </a:t>
            </a:r>
            <a:r>
              <a:rPr lang="ru-RU" sz="1600" dirty="0">
                <a:latin typeface="Calibri Light" panose="020F0302020204030204" pitchFamily="34" charset="0"/>
                <a:cs typeface="Calibri Light" panose="020F0302020204030204" pitchFamily="34" charset="0"/>
                <a:hlinkClick r:id="rId8"/>
              </a:rPr>
              <a:t>https://www.youtube.com/user/getaclassrus?feature=em-subs_digest</a:t>
            </a:r>
            <a:r>
              <a:rPr lang="ru-RU" sz="1600" dirty="0">
                <a:latin typeface="Calibri Light" panose="020F0302020204030204" pitchFamily="34" charset="0"/>
                <a:cs typeface="Calibri Light" panose="020F0302020204030204" pitchFamily="34" charset="0"/>
              </a:rPr>
              <a:t>    </a:t>
            </a:r>
            <a:endParaRPr lang="ru-RU" sz="1600" dirty="0" smtClean="0">
              <a:latin typeface="Calibri Light" panose="020F0302020204030204" pitchFamily="34" charset="0"/>
              <a:cs typeface="Calibri Light" panose="020F0302020204030204" pitchFamily="34" charset="0"/>
            </a:endParaRPr>
          </a:p>
          <a:p>
            <a:r>
              <a:rPr lang="ru-RU" sz="1600" dirty="0" smtClean="0">
                <a:latin typeface="Calibri Light" panose="020F0302020204030204" pitchFamily="34" charset="0"/>
                <a:cs typeface="Calibri Light" panose="020F0302020204030204" pitchFamily="34" charset="0"/>
              </a:rPr>
              <a:t>✓ </a:t>
            </a:r>
            <a:r>
              <a:rPr lang="ru-RU" sz="1600" dirty="0">
                <a:latin typeface="Calibri Light" panose="020F0302020204030204" pitchFamily="34" charset="0"/>
                <a:cs typeface="Calibri Light" panose="020F0302020204030204" pitchFamily="34" charset="0"/>
                <a:hlinkClick r:id="rId9"/>
              </a:rPr>
              <a:t>https://www.youtube.com/user/EmpiricSchool?ob=5</a:t>
            </a:r>
            <a:r>
              <a:rPr lang="ru-RU" sz="1600" dirty="0">
                <a:latin typeface="Calibri Light" panose="020F0302020204030204" pitchFamily="34" charset="0"/>
                <a:cs typeface="Calibri Light" panose="020F0302020204030204" pitchFamily="34" charset="0"/>
              </a:rPr>
              <a:t> ; </a:t>
            </a:r>
          </a:p>
          <a:p>
            <a:r>
              <a:rPr lang="ru-RU" sz="1600" dirty="0">
                <a:latin typeface="Calibri Light" panose="020F0302020204030204" pitchFamily="34" charset="0"/>
                <a:cs typeface="Calibri Light" panose="020F0302020204030204" pitchFamily="34" charset="0"/>
              </a:rPr>
              <a:t>✓ </a:t>
            </a:r>
            <a:r>
              <a:rPr lang="ru-RU" sz="1600" dirty="0">
                <a:latin typeface="Calibri Light" panose="020F0302020204030204" pitchFamily="34" charset="0"/>
                <a:cs typeface="Calibri Light" panose="020F0302020204030204" pitchFamily="34" charset="0"/>
                <a:hlinkClick r:id="rId10"/>
              </a:rPr>
              <a:t>http://ptgtany.blogspot.com/p/blog-page_2499.html</a:t>
            </a:r>
            <a:r>
              <a:rPr lang="ru-RU" sz="1600" dirty="0">
                <a:latin typeface="Calibri Light" panose="020F0302020204030204" pitchFamily="34" charset="0"/>
                <a:cs typeface="Calibri Light" panose="020F0302020204030204" pitchFamily="34" charset="0"/>
              </a:rPr>
              <a:t>  </a:t>
            </a:r>
            <a:endParaRPr lang="ru-RU" sz="1600" dirty="0" smtClean="0">
              <a:latin typeface="Calibri Light" panose="020F0302020204030204" pitchFamily="34" charset="0"/>
              <a:cs typeface="Calibri Light" panose="020F0302020204030204" pitchFamily="34" charset="0"/>
            </a:endParaRPr>
          </a:p>
          <a:p>
            <a:r>
              <a:rPr lang="ru-RU" sz="1600" dirty="0" smtClean="0">
                <a:latin typeface="Calibri Light" panose="020F0302020204030204" pitchFamily="34" charset="0"/>
                <a:cs typeface="Calibri Light" panose="020F0302020204030204" pitchFamily="34" charset="0"/>
              </a:rPr>
              <a:t>✓ </a:t>
            </a:r>
            <a:r>
              <a:rPr lang="ru-RU" sz="1600" dirty="0">
                <a:latin typeface="Calibri Light" panose="020F0302020204030204" pitchFamily="34" charset="0"/>
                <a:cs typeface="Calibri Light" panose="020F0302020204030204" pitchFamily="34" charset="0"/>
                <a:hlinkClick r:id="rId11"/>
              </a:rPr>
              <a:t>https://www.youtube.com/user/GTVscience</a:t>
            </a:r>
            <a:r>
              <a:rPr lang="ru-RU" sz="1600" dirty="0">
                <a:latin typeface="Calibri Light" panose="020F0302020204030204" pitchFamily="34" charset="0"/>
                <a:cs typeface="Calibri Light" panose="020F0302020204030204" pitchFamily="34" charset="0"/>
              </a:rPr>
              <a:t>     </a:t>
            </a:r>
            <a:endParaRPr lang="ru-RU" sz="1600" dirty="0" smtClean="0">
              <a:latin typeface="Calibri Light" panose="020F0302020204030204" pitchFamily="34" charset="0"/>
              <a:cs typeface="Calibri Light" panose="020F0302020204030204" pitchFamily="34" charset="0"/>
            </a:endParaRPr>
          </a:p>
          <a:p>
            <a:r>
              <a:rPr lang="ru-RU" sz="1600" dirty="0" smtClean="0">
                <a:latin typeface="Calibri Light" panose="020F0302020204030204" pitchFamily="34" charset="0"/>
                <a:cs typeface="Calibri Light" panose="020F0302020204030204" pitchFamily="34" charset="0"/>
              </a:rPr>
              <a:t>     </a:t>
            </a:r>
            <a:r>
              <a:rPr lang="ru-RU" sz="1600" dirty="0">
                <a:latin typeface="Calibri Light" panose="020F0302020204030204" pitchFamily="34" charset="0"/>
                <a:cs typeface="Calibri Light" panose="020F0302020204030204" pitchFamily="34" charset="0"/>
                <a:hlinkClick r:id="rId12"/>
              </a:rPr>
              <a:t>https://rc.nsu.ru/distance/Physics/Archives/contents.html</a:t>
            </a:r>
            <a:endParaRPr lang="ru-RU" sz="1600" b="1" dirty="0">
              <a:solidFill>
                <a:srgbClr val="0070C0"/>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30942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34F992ED-D5F3-4169-A24B-C48930A4E99F}"/>
              </a:ext>
            </a:extLst>
          </p:cNvPr>
          <p:cNvSpPr/>
          <p:nvPr/>
        </p:nvSpPr>
        <p:spPr>
          <a:xfrm>
            <a:off x="326411" y="2132856"/>
            <a:ext cx="8494062" cy="3108543"/>
          </a:xfrm>
          <a:prstGeom prst="rect">
            <a:avLst/>
          </a:prstGeom>
        </p:spPr>
        <p:txBody>
          <a:bodyPr wrap="square">
            <a:spAutoFit/>
          </a:bodyPr>
          <a:lstStyle/>
          <a:p>
            <a:r>
              <a:rPr lang="kk-KZ" sz="1400" dirty="0"/>
              <a:t>Бөлім тақырыптары бойынша әртүрлі ресурстарды пайдалану ұсынылады</a:t>
            </a:r>
            <a:r>
              <a:rPr lang="kk-KZ" sz="1400" dirty="0" smtClean="0"/>
              <a:t>:</a:t>
            </a:r>
          </a:p>
          <a:p>
            <a:endParaRPr lang="ru-RU" sz="1400" b="1" dirty="0">
              <a:latin typeface="Calibri Light" panose="020F0302020204030204" pitchFamily="34" charset="0"/>
              <a:cs typeface="Calibri Light" panose="020F0302020204030204" pitchFamily="34" charset="0"/>
            </a:endParaRPr>
          </a:p>
          <a:p>
            <a:r>
              <a:rPr lang="en-US" sz="1400" dirty="0">
                <a:latin typeface="Calibri Light" panose="020F0302020204030204" pitchFamily="34" charset="0"/>
                <a:cs typeface="Calibri Light" panose="020F0302020204030204" pitchFamily="34" charset="0"/>
                <a:hlinkClick r:id="rId2"/>
              </a:rPr>
              <a:t>https://www.amnesty.org/en/documents/act30/2621/2015/en/265</a:t>
            </a:r>
            <a:r>
              <a:rPr lang="ru-RU" sz="1400" dirty="0">
                <a:latin typeface="Calibri Light" panose="020F0302020204030204" pitchFamily="34" charset="0"/>
                <a:cs typeface="Calibri Light" panose="020F0302020204030204" pitchFamily="34" charset="0"/>
              </a:rPr>
              <a:t> </a:t>
            </a:r>
          </a:p>
          <a:p>
            <a:r>
              <a:rPr lang="en-US" sz="1400" dirty="0">
                <a:latin typeface="Calibri Light" panose="020F0302020204030204" pitchFamily="34" charset="0"/>
                <a:cs typeface="Calibri Light" panose="020F0302020204030204" pitchFamily="34" charset="0"/>
                <a:hlinkClick r:id="rId3"/>
              </a:rPr>
              <a:t>https://schoolsonline.britishcouncil.org/classroom-resources/list/riversworld;http://www.riversoftheworld.org</a:t>
            </a:r>
            <a:r>
              <a:rPr lang="en-US"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4"/>
              </a:rPr>
              <a:t>https://www.globalcitizen.org/en/</a:t>
            </a:r>
            <a:r>
              <a:rPr lang="ru-RU"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5"/>
              </a:rPr>
              <a:t>https://www.youtube.com/watch?v=iixwiEBiJoI&amp;list=PLyjVMFi4TYVcpWfGY_V_EKQzki2UWyuN&amp;index=10</a:t>
            </a:r>
            <a:r>
              <a:rPr lang="ru-RU"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6"/>
              </a:rPr>
              <a:t>http://www.schrockguide.net/uploads/3/9/2/2/392267/critical-thinkingworkbook</a:t>
            </a:r>
            <a:r>
              <a:rPr lang="ru-RU"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 </a:t>
            </a:r>
            <a:endParaRPr lang="ru-RU" sz="1400" dirty="0">
              <a:latin typeface="Calibri Light" panose="020F0302020204030204" pitchFamily="34" charset="0"/>
              <a:cs typeface="Calibri Light" panose="020F0302020204030204" pitchFamily="34" charset="0"/>
            </a:endParaRPr>
          </a:p>
          <a:p>
            <a:r>
              <a:rPr lang="en-US" sz="1400" dirty="0">
                <a:latin typeface="Calibri Light" panose="020F0302020204030204" pitchFamily="34" charset="0"/>
                <a:cs typeface="Calibri Light" panose="020F0302020204030204" pitchFamily="34" charset="0"/>
                <a:hlinkClick r:id="rId7"/>
              </a:rPr>
              <a:t>https://www.teachingenglish.org.uk/article/global-citizenship-englishlanguage-classroom</a:t>
            </a:r>
            <a:r>
              <a:rPr lang="ru-RU"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8"/>
              </a:rPr>
              <a:t>https://solutionfluency.com/en/downloadables/pbl-ideas-book</a:t>
            </a:r>
            <a:r>
              <a:rPr lang="ru-RU" sz="1400" dirty="0">
                <a:latin typeface="Calibri Light" panose="020F0302020204030204" pitchFamily="34" charset="0"/>
                <a:cs typeface="Calibri Light" panose="020F0302020204030204" pitchFamily="34" charset="0"/>
              </a:rPr>
              <a:t> </a:t>
            </a:r>
          </a:p>
          <a:p>
            <a:r>
              <a:rPr lang="en-US" sz="1400" dirty="0">
                <a:latin typeface="Calibri Light" panose="020F0302020204030204" pitchFamily="34" charset="0"/>
                <a:cs typeface="Calibri Light" panose="020F0302020204030204" pitchFamily="34" charset="0"/>
                <a:hlinkClick r:id="rId9"/>
              </a:rPr>
              <a:t>https://solutionfluency.com/en/downloadables/sf-quickstart-skills-guide</a:t>
            </a:r>
            <a:r>
              <a:rPr lang="ru-RU" sz="1400" dirty="0">
                <a:latin typeface="Calibri Light" panose="020F0302020204030204" pitchFamily="34" charset="0"/>
                <a:cs typeface="Calibri Light" panose="020F0302020204030204" pitchFamily="34" charset="0"/>
              </a:rPr>
              <a:t> </a:t>
            </a:r>
          </a:p>
          <a:p>
            <a:r>
              <a:rPr lang="en-US" sz="1400" dirty="0">
                <a:latin typeface="Calibri Light" panose="020F0302020204030204" pitchFamily="34" charset="0"/>
                <a:cs typeface="Calibri Light" panose="020F0302020204030204" pitchFamily="34" charset="0"/>
                <a:hlinkClick r:id="rId10"/>
              </a:rPr>
              <a:t>https://asiasociety.org/education/teaching-global-competence-rapidlychanging-world</a:t>
            </a:r>
            <a:r>
              <a:rPr lang="ru-RU" sz="1400" dirty="0">
                <a:latin typeface="Calibri Light" panose="020F0302020204030204" pitchFamily="34" charset="0"/>
                <a:cs typeface="Calibri Light" panose="020F0302020204030204" pitchFamily="34" charset="0"/>
              </a:rPr>
              <a:t> </a:t>
            </a:r>
          </a:p>
          <a:p>
            <a:r>
              <a:rPr lang="en-US" sz="1400" dirty="0">
                <a:latin typeface="Calibri Light" panose="020F0302020204030204" pitchFamily="34" charset="0"/>
                <a:cs typeface="Calibri Light" panose="020F0302020204030204" pitchFamily="34" charset="0"/>
                <a:hlinkClick r:id="rId11"/>
              </a:rPr>
              <a:t>http://www.oxfam.org.uk/education/teacher-support/tools-andguides/controversial-issues</a:t>
            </a:r>
            <a:endParaRPr lang="ru-RU" sz="1400" dirty="0">
              <a:latin typeface="Calibri Light" panose="020F0302020204030204" pitchFamily="34" charset="0"/>
              <a:cs typeface="Calibri Light" panose="020F0302020204030204" pitchFamily="34" charset="0"/>
            </a:endParaRPr>
          </a:p>
          <a:p>
            <a:r>
              <a:rPr lang="en-US" sz="1400" dirty="0">
                <a:latin typeface="Calibri Light" panose="020F0302020204030204" pitchFamily="34" charset="0"/>
                <a:cs typeface="Calibri Light" panose="020F0302020204030204" pitchFamily="34" charset="0"/>
                <a:hlinkClick r:id="rId12"/>
              </a:rPr>
              <a:t>http://www.innovationunit.org/wp-content/uploads/2017/04/Work-ThatMatters-Teachers-Guide-to-Project-based-Learning</a:t>
            </a:r>
            <a:r>
              <a:rPr lang="ru-RU"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hlinkClick r:id="rId13"/>
              </a:rPr>
              <a:t>http://unesdoc.unesco.org/images/0019/001929/192971e</a:t>
            </a:r>
            <a:r>
              <a:rPr lang="ru-RU" sz="1400" dirty="0">
                <a:latin typeface="Calibri Light" panose="020F0302020204030204" pitchFamily="34" charset="0"/>
                <a:cs typeface="Calibri Light" panose="020F0302020204030204" pitchFamily="34" charset="0"/>
              </a:rPr>
              <a:t> </a:t>
            </a:r>
          </a:p>
        </p:txBody>
      </p:sp>
      <p:pic>
        <p:nvPicPr>
          <p:cNvPr id="3" name="Рисунок 2"/>
          <p:cNvPicPr/>
          <p:nvPr/>
        </p:nvPicPr>
        <p:blipFill rotWithShape="1">
          <a:blip r:embed="rId14" cstate="print">
            <a:extLst>
              <a:ext uri="{BEBA8EAE-BF5A-486C-A8C5-ECC9F3942E4B}">
                <a14:imgProps xmlns:a14="http://schemas.microsoft.com/office/drawing/2010/main">
                  <a14:imgLayer r:embed="rId15">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30942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xmlns="" id="{7324358A-5D26-4ABA-848B-DC23FE526FC7}"/>
              </a:ext>
            </a:extLst>
          </p:cNvPr>
          <p:cNvSpPr/>
          <p:nvPr/>
        </p:nvSpPr>
        <p:spPr>
          <a:xfrm>
            <a:off x="196640" y="1787059"/>
            <a:ext cx="8556087" cy="5434821"/>
          </a:xfrm>
          <a:prstGeom prst="rect">
            <a:avLst/>
          </a:prstGeom>
        </p:spPr>
        <p:txBody>
          <a:bodyPr wrap="square">
            <a:spAutoFit/>
          </a:bodyPr>
          <a:lstStyle/>
          <a:p>
            <a:r>
              <a:rPr lang="kk-KZ" sz="1400" dirty="0"/>
              <a:t>Мұғалімдерге арналған тегін бейне оқулықтар және басқа да пайдалы материалдар </a:t>
            </a:r>
            <a:r>
              <a:rPr lang="kk-KZ" sz="1400" dirty="0" smtClean="0"/>
              <a:t> </a:t>
            </a:r>
            <a:r>
              <a:rPr lang="ru-RU" sz="1400" u="sng" dirty="0" err="1" smtClean="0">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4"/>
              </a:rPr>
              <a:t>Видеоуроки</a:t>
            </a:r>
            <a:r>
              <a:rPr lang="ru-RU" sz="1400" u="sng" dirty="0" smtClean="0">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4"/>
              </a:rPr>
              <a:t> </a:t>
            </a:r>
            <a:r>
              <a:rPr lang="ru-RU" sz="1400" u="sng" dirty="0">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4"/>
              </a:rPr>
              <a:t>в интернет</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r>
              <a:rPr lang="ru-RU" sz="1400" u="sng" dirty="0">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5"/>
              </a:rPr>
              <a:t>Ссылка на сайт</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kk-KZ" sz="1400" dirty="0"/>
              <a:t>Онлайн білім беру платформасында әртүрлі форматтағы материалдар жинақталған, бірақ аты айтып тұрғандай, олардың ерекшелігі дайын бейне сабақтарында. Жоғарғы мәзірде материалдардың түрі бойынша жинақтарды таңдауға болады: тесттер, бейнелер, жазу кітапшалары, әзірлемелер, жинақтар. Ал арнаның өзінде пайдаланушы тақырыпты реттеп, «Тегін бейне оқулықтар» сүзгісін қосады</a:t>
            </a:r>
            <a:r>
              <a:rPr lang="kk-KZ" sz="1400" dirty="0" smtClean="0"/>
              <a:t>.</a:t>
            </a:r>
          </a:p>
          <a:p>
            <a:r>
              <a:rPr lang="kk-KZ" sz="1400" dirty="0"/>
              <a:t>Сандық құралдардың банкі Мұғалімдердің цифрлық шеберханасы </a:t>
            </a:r>
            <a:r>
              <a:rPr lang="ru-RU" sz="1400" dirty="0" smtClean="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t>
            </a:r>
            <a:endParaRPr lang="ru-RU" sz="1400" dirty="0">
              <a:latin typeface="Calibri Light" panose="020F0302020204030204" pitchFamily="34" charset="0"/>
              <a:ea typeface="Times New Roman" panose="02020603050405020304" pitchFamily="18" charset="0"/>
              <a:cs typeface="Calibri Light" panose="020F0302020204030204" pitchFamily="34" charset="0"/>
            </a:endParaRPr>
          </a:p>
          <a:p>
            <a:r>
              <a:rPr lang="ru-RU" sz="1400" u="sng" dirty="0">
                <a:solidFill>
                  <a:srgbClr val="0000FF"/>
                </a:solidFill>
                <a:latin typeface="Calibri Light" panose="020F0302020204030204" pitchFamily="34" charset="0"/>
                <a:ea typeface="Calibri" panose="020F0502020204030204" pitchFamily="34" charset="0"/>
                <a:cs typeface="Calibri Light" panose="020F0302020204030204" pitchFamily="34" charset="0"/>
                <a:hlinkClick r:id="rId6"/>
              </a:rPr>
              <a:t>http://pirsocenter.ru/masterskaya</a:t>
            </a:r>
            <a:r>
              <a:rPr lang="ru-RU" sz="1400" dirty="0">
                <a:latin typeface="Calibri Light" panose="020F0302020204030204" pitchFamily="34" charset="0"/>
                <a:ea typeface="Calibri" panose="020F0502020204030204" pitchFamily="34" charset="0"/>
                <a:cs typeface="Calibri Light" panose="020F0302020204030204" pitchFamily="34" charset="0"/>
              </a:rPr>
              <a:t> </a:t>
            </a:r>
          </a:p>
          <a:p>
            <a:pPr>
              <a:lnSpc>
                <a:spcPct val="107000"/>
              </a:lnSpc>
              <a:spcAft>
                <a:spcPts val="800"/>
              </a:spcAft>
            </a:pPr>
            <a:r>
              <a:rPr lang="ru-RU" sz="1400" u="sng" dirty="0">
                <a:solidFill>
                  <a:srgbClr val="0000FF"/>
                </a:solidFill>
                <a:latin typeface="Calibri Light" panose="020F0302020204030204" pitchFamily="34" charset="0"/>
                <a:ea typeface="Calibri" panose="020F0502020204030204" pitchFamily="34" charset="0"/>
                <a:cs typeface="Calibri Light" panose="020F0302020204030204" pitchFamily="34" charset="0"/>
                <a:hlinkClick r:id="rId7"/>
              </a:rPr>
              <a:t>Ссылка на сайт</a:t>
            </a:r>
            <a:r>
              <a:rPr lang="ru-RU" sz="1400" dirty="0">
                <a:latin typeface="Calibri Light" panose="020F0302020204030204" pitchFamily="34" charset="0"/>
                <a:ea typeface="Calibri" panose="020F0502020204030204" pitchFamily="34" charset="0"/>
                <a:cs typeface="Calibri Light" panose="020F0302020204030204" pitchFamily="34" charset="0"/>
              </a:rPr>
              <a:t>  </a:t>
            </a:r>
            <a:r>
              <a:rPr lang="ru-RU" sz="1400"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Вы можете выбрать только те темы, которые вам интересны, или пройти комплексный курс об инструментарии современного преподавателя. Основной формат - видео-уроки и презентации.</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Программно-методические комплексы от </a:t>
            </a:r>
            <a:r>
              <a:rPr lang="ru-RU" sz="1400" u="sng" dirty="0" err="1">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8"/>
              </a:rPr>
              <a:t>Дидактора</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Современная цифровая дидактика</a:t>
            </a:r>
            <a:endParaRPr lang="ru-RU" sz="1400" dirty="0">
              <a:latin typeface="Calibri Light" panose="020F0302020204030204" pitchFamily="34" charset="0"/>
              <a:ea typeface="Times New Roman" panose="02020603050405020304" pitchFamily="18" charset="0"/>
              <a:cs typeface="Calibri Light" panose="020F0302020204030204" pitchFamily="34" charset="0"/>
            </a:endParaRPr>
          </a:p>
          <a:p>
            <a:r>
              <a:rPr lang="ru-RU" sz="14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9"/>
              </a:rPr>
              <a:t>Ссылка на сайт</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На сайте вы найдете ответы на разные "как...": как организовать урок в онлайн с помощью приложения Х, как создать презентацию, как использовать конструкторы тестов и т.д.</a:t>
            </a:r>
            <a:endParaRPr lang="ru-RU" sz="1400" dirty="0">
              <a:latin typeface="Calibri Light" panose="020F0302020204030204" pitchFamily="34" charset="0"/>
              <a:ea typeface="Times New Roman" panose="02020603050405020304" pitchFamily="18" charset="0"/>
              <a:cs typeface="Calibri Light" panose="020F0302020204030204" pitchFamily="34" charset="0"/>
            </a:endParaRPr>
          </a:p>
          <a:p>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Энциклопедия приложений от проекта "</a:t>
            </a:r>
            <a:r>
              <a:rPr lang="ru-RU" sz="14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10"/>
              </a:rPr>
              <a:t>NIT </a:t>
            </a:r>
            <a:r>
              <a:rPr lang="ru-RU" sz="1400" u="sng" dirty="0" err="1">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10"/>
              </a:rPr>
              <a:t>for</a:t>
            </a:r>
            <a:r>
              <a:rPr lang="ru-RU" sz="14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10"/>
              </a:rPr>
              <a:t> </a:t>
            </a:r>
            <a:r>
              <a:rPr lang="ru-RU" sz="1400" u="sng" dirty="0" err="1">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10"/>
              </a:rPr>
              <a:t>you</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t>
            </a:r>
            <a:endParaRPr lang="ru-RU" sz="1400" dirty="0">
              <a:latin typeface="Calibri Light" panose="020F0302020204030204" pitchFamily="34" charset="0"/>
              <a:ea typeface="Times New Roman" panose="02020603050405020304" pitchFamily="18" charset="0"/>
              <a:cs typeface="Calibri Light" panose="020F0302020204030204" pitchFamily="34" charset="0"/>
            </a:endParaRPr>
          </a:p>
          <a:p>
            <a:r>
              <a:rPr lang="ru-RU" sz="14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hlinkClick r:id="rId11"/>
              </a:rPr>
              <a:t>Ссылка на сайт</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"NIT </a:t>
            </a:r>
            <a:r>
              <a:rPr lang="ru-RU" sz="1400" dirty="0" err="1">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for</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ru-RU" sz="1400" dirty="0" err="1">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you</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означает "Новые информационные технологии для тебя". Это авторский проект, который развивается уже восемь лет и объединяет наработки нескольких преподавателей-практиков и разработчиков</a:t>
            </a:r>
            <a:r>
              <a:rPr lang="ru-RU" sz="1400" dirty="0" smtClean="0">
                <a:solidFill>
                  <a:srgbClr val="000000"/>
                </a:solidFill>
                <a:latin typeface="Helvetica" panose="020B0604020202020204" pitchFamily="34" charset="0"/>
                <a:ea typeface="Times New Roman" panose="02020603050405020304" pitchFamily="18" charset="0"/>
              </a:rPr>
              <a:t>.</a:t>
            </a:r>
          </a:p>
          <a:p>
            <a:pPr lvl="0">
              <a:lnSpc>
                <a:spcPct val="107000"/>
              </a:lnSpc>
              <a:spcAft>
                <a:spcPts val="0"/>
              </a:spcAft>
              <a:buSzPts val="1000"/>
              <a:tabLst>
                <a:tab pos="457200" algn="l"/>
              </a:tabLst>
            </a:pPr>
            <a:r>
              <a:rPr lang="ru-RU" sz="1400" u="sng" dirty="0" err="1">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12"/>
              </a:rPr>
              <a:t>IsCollective</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 материалы от практиков на разных языках. Присоединяйтесь в сообществу, публикуйте свои разработки и обменивайтесь опытом с коллегами со всего мира</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lvl="0">
              <a:lnSpc>
                <a:spcPct val="107000"/>
              </a:lnSpc>
              <a:spcAft>
                <a:spcPts val="0"/>
              </a:spcAft>
              <a:buSzPts val="1000"/>
              <a:tabLst>
                <a:tab pos="457200" algn="l"/>
              </a:tabLst>
            </a:pPr>
            <a:r>
              <a:rPr lang="ru-RU" sz="1400" u="sng" dirty="0" err="1">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13"/>
              </a:rPr>
              <a:t>Puzzle</a:t>
            </a:r>
            <a:r>
              <a:rPr lang="ru-RU" sz="1400" u="sng" dirty="0">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13"/>
              </a:rPr>
              <a:t> </a:t>
            </a:r>
            <a:r>
              <a:rPr lang="ru-RU" sz="1400" u="sng" dirty="0" err="1">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13"/>
              </a:rPr>
              <a:t>English</a:t>
            </a:r>
            <a:r>
              <a:rPr lang="ru-RU" sz="1400" u="sng" dirty="0">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13"/>
              </a:rPr>
              <a:t> </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онлайн-материал на английском. Пополняемая библиотека видео, тестов, заданий и урок.</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pPr lvl="0">
              <a:lnSpc>
                <a:spcPct val="107000"/>
              </a:lnSpc>
              <a:spcAft>
                <a:spcPts val="0"/>
              </a:spcAft>
              <a:buSzPts val="1000"/>
              <a:tabLst>
                <a:tab pos="457200" algn="l"/>
              </a:tabLst>
            </a:pPr>
            <a:r>
              <a:rPr lang="ru-RU" sz="1400" u="sng" dirty="0" err="1">
                <a:solidFill>
                  <a:srgbClr val="0000FF"/>
                </a:solidFill>
                <a:latin typeface="Calibri Light" panose="020F0302020204030204" pitchFamily="34" charset="0"/>
                <a:ea typeface="Times New Roman" panose="02020603050405020304" pitchFamily="18" charset="0"/>
                <a:cs typeface="Calibri Light" panose="020F0302020204030204" pitchFamily="34" charset="0"/>
                <a:hlinkClick r:id="rId14"/>
              </a:rPr>
              <a:t>Youlang</a:t>
            </a:r>
            <a:r>
              <a:rPr lang="ru-RU" sz="14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 сервис для преподавателей РКИ. Для доступа к материалам нужна подписка, но она того стоит: уроки свежие, современные и игровые.</a:t>
            </a:r>
            <a:endParaRPr lang="ru-RU" sz="1400" dirty="0">
              <a:latin typeface="Calibri Light" panose="020F0302020204030204" pitchFamily="34" charset="0"/>
              <a:ea typeface="Calibri" panose="020F0502020204030204" pitchFamily="34" charset="0"/>
              <a:cs typeface="Calibri Light" panose="020F0302020204030204" pitchFamily="34" charset="0"/>
            </a:endParaRPr>
          </a:p>
          <a:p>
            <a:endParaRPr lang="ru-RU" sz="1400" dirty="0">
              <a:latin typeface="Times New Roman" panose="02020603050405020304" pitchFamily="18" charset="0"/>
              <a:ea typeface="Times New Roman" panose="02020603050405020304" pitchFamily="18" charset="0"/>
            </a:endParaRPr>
          </a:p>
          <a:p>
            <a:endParaRPr lang="ru-RU" sz="1400" dirty="0">
              <a:solidFill>
                <a:srgbClr val="000000"/>
              </a:solidFill>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93094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171" t="22908" r="10925" b="34577"/>
          <a:stretch/>
        </p:blipFill>
        <p:spPr bwMode="auto">
          <a:xfrm>
            <a:off x="-25160" y="-11464"/>
            <a:ext cx="9214805" cy="1856288"/>
          </a:xfrm>
          <a:prstGeom prst="rect">
            <a:avLst/>
          </a:prstGeom>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xmlns="" id="{E2278543-6321-41E2-A5A3-E72D54B1B0D3}"/>
              </a:ext>
            </a:extLst>
          </p:cNvPr>
          <p:cNvSpPr/>
          <p:nvPr/>
        </p:nvSpPr>
        <p:spPr>
          <a:xfrm>
            <a:off x="455593" y="1268760"/>
            <a:ext cx="8292871" cy="5262979"/>
          </a:xfrm>
          <a:prstGeom prst="rect">
            <a:avLst/>
          </a:prstGeom>
        </p:spPr>
        <p:txBody>
          <a:bodyPr wrap="square">
            <a:spAutoFit/>
          </a:bodyPr>
          <a:lstStyle/>
          <a:p>
            <a:pPr algn="ctr"/>
            <a:r>
              <a:rPr lang="kk-KZ" sz="1600" dirty="0">
                <a:solidFill>
                  <a:srgbClr val="FF0000"/>
                </a:solidFill>
              </a:rPr>
              <a:t>Бағдарламаларға сілтемелер</a:t>
            </a:r>
            <a:endParaRPr lang="kk-KZ" sz="1600" b="1" dirty="0" smtClean="0">
              <a:solidFill>
                <a:srgbClr val="FF0000"/>
              </a:solidFill>
              <a:latin typeface="Calibri Light" panose="020F0302020204030204" pitchFamily="34" charset="0"/>
              <a:cs typeface="Calibri Light" panose="020F0302020204030204" pitchFamily="34" charset="0"/>
            </a:endParaRPr>
          </a:p>
          <a:p>
            <a:endParaRPr lang="kk-KZ" sz="1600" b="1" dirty="0" smtClean="0">
              <a:solidFill>
                <a:srgbClr val="404040"/>
              </a:solidFill>
              <a:latin typeface="Calibri Light" panose="020F0302020204030204" pitchFamily="34" charset="0"/>
              <a:cs typeface="Calibri Light" panose="020F0302020204030204" pitchFamily="34" charset="0"/>
              <a:hlinkClick r:id="rId4"/>
            </a:endParaRPr>
          </a:p>
          <a:p>
            <a:r>
              <a:rPr lang="en-US" sz="1600" b="1" dirty="0" smtClean="0">
                <a:solidFill>
                  <a:srgbClr val="404040"/>
                </a:solidFill>
                <a:latin typeface="Calibri Light" panose="020F0302020204030204" pitchFamily="34" charset="0"/>
                <a:cs typeface="Calibri Light" panose="020F0302020204030204" pitchFamily="34" charset="0"/>
                <a:hlinkClick r:id="rId4"/>
              </a:rPr>
              <a:t>https://www.nearpod.com/</a:t>
            </a:r>
            <a:r>
              <a:rPr lang="ru-RU" sz="1600" b="1" dirty="0" smtClean="0">
                <a:solidFill>
                  <a:srgbClr val="404040"/>
                </a:solidFill>
                <a:latin typeface="Calibri Light" panose="020F0302020204030204" pitchFamily="34" charset="0"/>
                <a:cs typeface="Calibri Light" panose="020F0302020204030204" pitchFamily="34" charset="0"/>
              </a:rPr>
              <a:t> </a:t>
            </a:r>
            <a:r>
              <a:rPr lang="kk-KZ" sz="1600" b="1" dirty="0" smtClean="0">
                <a:solidFill>
                  <a:srgbClr val="404040"/>
                </a:solidFill>
                <a:latin typeface="Calibri Light" panose="020F0302020204030204" pitchFamily="34" charset="0"/>
                <a:cs typeface="Calibri Light" panose="020F0302020204030204" pitchFamily="34" charset="0"/>
              </a:rPr>
              <a:t> </a:t>
            </a:r>
            <a:r>
              <a:rPr lang="kk-KZ" sz="1600" b="1" dirty="0" smtClean="0">
                <a:solidFill>
                  <a:srgbClr val="404040"/>
                </a:solidFill>
                <a:latin typeface="Calibri Light" panose="020F0302020204030204" pitchFamily="34" charset="0"/>
                <a:cs typeface="Calibri Light" panose="020F0302020204030204" pitchFamily="34" charset="0"/>
              </a:rPr>
              <a:t>для</a:t>
            </a:r>
            <a:r>
              <a:rPr lang="ru-RU" sz="1600" b="1" dirty="0" smtClean="0">
                <a:solidFill>
                  <a:srgbClr val="404040"/>
                </a:solidFill>
                <a:latin typeface="Calibri Light" panose="020F0302020204030204" pitchFamily="34" charset="0"/>
                <a:cs typeface="Calibri Light" panose="020F0302020204030204" pitchFamily="34" charset="0"/>
              </a:rPr>
              <a:t> использования мобильных устройств в классе как средства повышения эффективности обучения. Причём мобильные устройства могут использовать как ученики для обучения, так и учителя для организации и проведения занятий.</a:t>
            </a:r>
          </a:p>
          <a:p>
            <a:endParaRPr lang="ru-RU" sz="1600" b="1" dirty="0">
              <a:solidFill>
                <a:srgbClr val="404040"/>
              </a:solidFill>
              <a:latin typeface="Calibri Light" panose="020F0302020204030204" pitchFamily="34" charset="0"/>
              <a:cs typeface="Calibri Light" panose="020F0302020204030204" pitchFamily="34" charset="0"/>
            </a:endParaRPr>
          </a:p>
          <a:p>
            <a:r>
              <a:rPr lang="en-US" sz="1600" b="1" dirty="0">
                <a:solidFill>
                  <a:srgbClr val="404040"/>
                </a:solidFill>
                <a:latin typeface="Calibri Light" panose="020F0302020204030204" pitchFamily="34" charset="0"/>
                <a:cs typeface="Calibri Light" panose="020F0302020204030204" pitchFamily="34" charset="0"/>
                <a:hlinkClick r:id="rId5"/>
              </a:rPr>
              <a:t>https://www.plickers.com</a:t>
            </a:r>
            <a:r>
              <a:rPr lang="en-US" sz="1600" b="1" dirty="0">
                <a:solidFill>
                  <a:srgbClr val="404040"/>
                </a:solidFill>
                <a:latin typeface="Calibri Light" panose="020F0302020204030204" pitchFamily="34" charset="0"/>
                <a:cs typeface="Calibri Light" panose="020F0302020204030204" pitchFamily="34" charset="0"/>
              </a:rPr>
              <a:t> </a:t>
            </a:r>
            <a:r>
              <a:rPr lang="ru-RU" sz="1600" b="1" dirty="0">
                <a:latin typeface="Calibri Light" panose="020F0302020204030204" pitchFamily="34" charset="0"/>
                <a:cs typeface="Calibri Light" panose="020F0302020204030204" pitchFamily="34" charset="0"/>
              </a:rPr>
              <a:t> — </a:t>
            </a:r>
            <a:r>
              <a:rPr lang="kk-KZ" sz="1600" b="1" dirty="0"/>
              <a:t>бүкіл сыныптың жауаптарын лезде бағалауға және статистикалық мәліметтерді жинауды жеңілдетуге мүмкіндік беретін қосымша болып табылады. Ол бізге жарнамалар мен дүкендерде көбірек таныс QR кодтары арқылы жұмыс істейді. Пликерлерді мұғалім планшетте немесе смартфонда ноутбукпен бірге пайдаланады</a:t>
            </a:r>
            <a:r>
              <a:rPr lang="kk-KZ" sz="1600" b="1" dirty="0" smtClean="0"/>
              <a:t>.</a:t>
            </a:r>
          </a:p>
          <a:p>
            <a:endParaRPr lang="en-US" sz="1600" b="1"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hlinkClick r:id="rId6"/>
              </a:rPr>
              <a:t>https://kahoot.com</a:t>
            </a:r>
            <a:r>
              <a:rPr lang="en-US" sz="1600" b="1" dirty="0">
                <a:latin typeface="Calibri Light" panose="020F0302020204030204" pitchFamily="34" charset="0"/>
                <a:cs typeface="Calibri Light" panose="020F0302020204030204" pitchFamily="34" charset="0"/>
              </a:rPr>
              <a:t> </a:t>
            </a:r>
            <a:r>
              <a:rPr lang="ru-RU" sz="1600" b="1" dirty="0">
                <a:latin typeface="Calibri Light" panose="020F0302020204030204" pitchFamily="34" charset="0"/>
                <a:cs typeface="Calibri Light" panose="020F0302020204030204" pitchFamily="34" charset="0"/>
              </a:rPr>
              <a:t> </a:t>
            </a:r>
            <a:r>
              <a:rPr lang="kk-KZ" sz="1600" b="1" dirty="0"/>
              <a:t> мектептерде және басқа оқу орындарында сыныпта қолданылатын ойын оқыту платформасы. Сайт ойындар каталогын ұсынады - «Kahoots» - олардың әрқайсысы бірнеше таңдау сұрақтарын қамтитын викторина. Сайтты пайдалануға болады </a:t>
            </a:r>
            <a:r>
              <a:rPr lang="ru-RU" sz="1600" b="1" dirty="0">
                <a:latin typeface="Calibri Light" panose="020F0302020204030204" pitchFamily="34" charset="0"/>
                <a:cs typeface="Calibri Light" panose="020F0302020204030204" pitchFamily="34" charset="0"/>
              </a:rPr>
              <a:t> </a:t>
            </a:r>
            <a:r>
              <a:rPr lang="ru-RU" sz="1600" b="1" dirty="0">
                <a:latin typeface="Calibri Light" panose="020F0302020204030204" pitchFamily="34" charset="0"/>
                <a:cs typeface="Calibri Light" panose="020F0302020204030204" pitchFamily="34" charset="0"/>
                <a:hlinkClick r:id="rId7" tooltip="Браузер">
                  <a:extLst>
                    <a:ext uri="{A12FA001-AC4F-418D-AE19-62706E023703}">
                      <ahyp:hlinkClr xmlns:ahyp="http://schemas.microsoft.com/office/drawing/2018/hyperlinkcolor" xmlns="" val="tx"/>
                    </a:ext>
                  </a:extLst>
                </a:hlinkClick>
              </a:rPr>
              <a:t>веб-браузере</a:t>
            </a:r>
            <a:endParaRPr lang="ru-RU" sz="1600" b="1" dirty="0">
              <a:latin typeface="Calibri Light" panose="020F0302020204030204" pitchFamily="34" charset="0"/>
              <a:cs typeface="Calibri Light" panose="020F0302020204030204" pitchFamily="34" charset="0"/>
            </a:endParaRPr>
          </a:p>
          <a:p>
            <a:endParaRPr lang="en-US" sz="1600" b="1"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hlinkClick r:id="rId8"/>
              </a:rPr>
              <a:t>https://prezi.com</a:t>
            </a:r>
            <a:r>
              <a:rPr lang="en-US" sz="1600" b="1" dirty="0">
                <a:latin typeface="Calibri Light" panose="020F0302020204030204" pitchFamily="34" charset="0"/>
                <a:cs typeface="Calibri Light" panose="020F0302020204030204" pitchFamily="34" charset="0"/>
              </a:rPr>
              <a:t> </a:t>
            </a:r>
            <a:r>
              <a:rPr lang="kk-KZ" sz="1600" b="1" dirty="0"/>
              <a:t>презентацияларды жасауға, ұсынуға және талдауға арналған онлайн платформа болып табылады</a:t>
            </a:r>
            <a:r>
              <a:rPr lang="en-US" sz="1600" b="1" dirty="0" smtClean="0">
                <a:latin typeface="Calibri Light" panose="020F0302020204030204" pitchFamily="34" charset="0"/>
                <a:cs typeface="Calibri Light" panose="020F0302020204030204" pitchFamily="34" charset="0"/>
              </a:rPr>
              <a:t>.</a:t>
            </a:r>
            <a:endParaRPr lang="en-US" sz="1600" b="1"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hlinkClick r:id="rId9"/>
              </a:rPr>
              <a:t>https://canva.com</a:t>
            </a:r>
            <a:r>
              <a:rPr lang="en-US" sz="1600" b="1" dirty="0">
                <a:latin typeface="Calibri Light" panose="020F0302020204030204" pitchFamily="34" charset="0"/>
                <a:cs typeface="Calibri Light" panose="020F0302020204030204" pitchFamily="34" charset="0"/>
              </a:rPr>
              <a:t> </a:t>
            </a:r>
            <a:r>
              <a:rPr lang="kk-KZ" sz="1600" b="1" dirty="0"/>
              <a:t>әлеуметтік желілерге арналған иллюстрациялардан басып шығару макеттеріне дейін графикалық дизайн элементтерін жасауға арналған онлайн қызмет</a:t>
            </a:r>
            <a:r>
              <a:rPr lang="ru-RU" sz="1600" b="1" dirty="0" smtClean="0">
                <a:latin typeface="Calibri Light" panose="020F0302020204030204" pitchFamily="34" charset="0"/>
                <a:cs typeface="Calibri Light" panose="020F0302020204030204" pitchFamily="34" charset="0"/>
              </a:rPr>
              <a:t>.</a:t>
            </a:r>
            <a:endParaRPr lang="ru-RU" sz="1600"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1813966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TotalTime>
  <Words>628</Words>
  <Application>Microsoft Office PowerPoint</Application>
  <PresentationFormat>Экран (4:3)</PresentationFormat>
  <Paragraphs>112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админ</cp:lastModifiedBy>
  <cp:revision>19</cp:revision>
  <dcterms:created xsi:type="dcterms:W3CDTF">2023-01-01T18:39:04Z</dcterms:created>
  <dcterms:modified xsi:type="dcterms:W3CDTF">2023-01-02T09:00:26Z</dcterms:modified>
</cp:coreProperties>
</file>